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1" r:id="rId3"/>
    <p:sldId id="295" r:id="rId4"/>
    <p:sldId id="305" r:id="rId5"/>
    <p:sldId id="306" r:id="rId6"/>
    <p:sldId id="307" r:id="rId7"/>
    <p:sldId id="308" r:id="rId8"/>
    <p:sldId id="309" r:id="rId9"/>
    <p:sldId id="310" r:id="rId10"/>
    <p:sldId id="312" r:id="rId11"/>
    <p:sldId id="311" r:id="rId12"/>
    <p:sldId id="313" r:id="rId13"/>
    <p:sldId id="314" r:id="rId14"/>
    <p:sldId id="315" r:id="rId15"/>
    <p:sldId id="316" r:id="rId16"/>
    <p:sldId id="317" r:id="rId17"/>
    <p:sldId id="318" r:id="rId18"/>
    <p:sldId id="297" r:id="rId19"/>
    <p:sldId id="319" r:id="rId20"/>
    <p:sldId id="298" r:id="rId21"/>
    <p:sldId id="320" r:id="rId22"/>
    <p:sldId id="321" r:id="rId23"/>
    <p:sldId id="323" r:id="rId24"/>
    <p:sldId id="322" r:id="rId25"/>
    <p:sldId id="324" r:id="rId26"/>
    <p:sldId id="325" r:id="rId27"/>
    <p:sldId id="326" r:id="rId28"/>
    <p:sldId id="327" r:id="rId29"/>
    <p:sldId id="328" r:id="rId30"/>
    <p:sldId id="329" r:id="rId31"/>
    <p:sldId id="330" r:id="rId32"/>
    <p:sldId id="331" r:id="rId33"/>
    <p:sldId id="332" r:id="rId34"/>
    <p:sldId id="299" r:id="rId35"/>
    <p:sldId id="333" r:id="rId36"/>
    <p:sldId id="300" r:id="rId37"/>
    <p:sldId id="301" r:id="rId38"/>
    <p:sldId id="302" r:id="rId39"/>
    <p:sldId id="303" r:id="rId40"/>
    <p:sldId id="304" r:id="rId41"/>
  </p:sldIdLst>
  <p:sldSz cx="12192000" cy="6858000"/>
  <p:notesSz cx="6858000" cy="9144000"/>
  <p:embeddedFontLst>
    <p:embeddedFont>
      <p:font typeface="CookieRun Black" panose="020B0600000101010101" charset="-127"/>
      <p:bold r:id="rId42"/>
    </p:embeddedFont>
    <p:embeddedFont>
      <p:font typeface="CookieRun Bold" panose="020B0600000101010101" charset="-127"/>
      <p:bold r:id="rId43"/>
    </p:embeddedFont>
    <p:embeddedFont>
      <p:font typeface="Soul 스케치" panose="02030903000000000000" pitchFamily="18" charset="-127"/>
      <p:regular r:id="rId44"/>
    </p:embeddedFont>
    <p:embeddedFont>
      <p:font typeface="Soul 타이틀" panose="02030903000000000000" pitchFamily="18" charset="-127"/>
      <p:regular r:id="rId45"/>
    </p:embeddedFont>
    <p:embeddedFont>
      <p:font typeface="런닝맨 전소민체" panose="02000503000000020003" pitchFamily="2" charset="-127"/>
      <p:regular r:id="rId46"/>
    </p:embeddedFont>
    <p:embeddedFont>
      <p:font typeface="맑은 고딕" panose="020B0503020000020004" pitchFamily="50" charset="-127"/>
      <p:regular r:id="rId47"/>
      <p:bold r:id="rId4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4907FE-D1AD-4909-BD1C-6F93CD7F7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9C55A6-8910-4C5F-9C19-0A74D5FE99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9B7D19-0A5A-4F83-AB7C-F00D984B3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BA42C3-00B7-40D2-BB9D-8CC6CECCB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4D82BC-A8A9-4E1B-8AF7-F80B35E8C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636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A6053F-924A-4712-BA4F-4C1B748CD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8F1C07-4C0F-4E7D-AE3A-4778178297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64E5F7-996A-4930-84F8-924B883F4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34A58-A572-42A9-8963-D65CD8B71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6EB53C-7B41-4B99-9A3A-416E89778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939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316420-3C81-459C-8116-798E5055B1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857F46-E488-4248-81DE-89DBC88B4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10E6E6-3F06-45A0-AA68-BAB94966B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974A72-74F1-45C4-A544-0F39B4D43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7C1AC2-9C6C-4B19-981C-3CEA59CF6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158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9CC1E2-39B2-40AB-BB20-90CA7BF18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7E71EA-D16C-4D77-9648-BE4EAF581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3435CF-FCEE-4687-8AE3-2CA1BD15C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F840D0-9377-448C-8773-D08CCFFF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B13B67-4350-4F9C-ABD1-842C3C989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7269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8A1723-8114-479C-8DE0-53EE29C4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B63739-E2C1-46C2-909E-AF686600A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CA85B5-E682-4E07-B042-A9B1E7781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6DD4CA-654F-460E-B5E4-27F850C24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CBAC10-B3CD-4C08-ABAD-E90527349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083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291EB2-439A-47CE-B263-AB57F020C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0C75F2-D319-4A5C-9217-81A67186DE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A17C2C-3E72-4F7B-B2E5-B100097A0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AC7EF4-2362-484B-8543-9958A5BAA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81010F-269E-4E38-AC07-71F2B7F96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EF2047-5FB9-484F-962F-53FE151B2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388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D0027-92D3-47C0-AC0E-FF2B19D34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A3CD78-7ED0-4099-AEC1-580C05FD2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3A43A5-E0B7-40F2-9017-C122D8BA7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7AEDF4-BA4F-4552-8F62-99498BC3CC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BDA2D1-4DA9-416B-8E38-F0F121719D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1354B76-80C5-413A-AA87-05C296970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862C729-E9A1-4B4D-87F7-A00E6151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D42A908-D660-436A-B3AA-7DA49F83C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337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73252-C885-49E2-8193-15E3CBA80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94B256F-A23A-496C-B9BE-C8124B28C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B77BFE2-B8B9-466B-AFE7-A89DA206B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210D20-207B-4163-BAEA-ADE4DB550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74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862F1C3-DD6F-4DD2-B73F-CECB31331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502E3B-7DA3-422D-BD87-C94BE44A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D23745-10BC-4AF3-B63F-9A38DFE98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279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74A4A2-9F26-4AC0-AF20-B9C67CE1B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F63780-20CC-44BD-BD1E-C470870F7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26E4B2-EAF7-4676-84DC-430049E0F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BDF679-EEFE-459E-AB47-67BB55546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675A3F-9230-4EAA-9476-E0C8F6EC9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4F8B8D-04DC-45AE-BC7C-5913DB944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87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E596CD-07EC-4F2A-A6D2-5E17265AB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E0139B-47A9-45ED-AE15-189EE7446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37BD29-1E2D-44E5-BFA2-0074130AB6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688676-0EEA-4367-A0F9-CE653D45B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D43AA3-450B-4531-82C1-F286ACFAD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C2F7E2-8872-40A2-8D08-E108E82A2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783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4CC9550-C294-4223-83FF-8ECCFD129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E1751F-59F1-407F-8B72-12284E16E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DB2FDA-148F-4B05-8520-E6907F7737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0F024-91A5-427F-B315-B326E270489E}" type="datetimeFigureOut">
              <a:rPr lang="ko-KR" altLang="en-US" smtClean="0"/>
              <a:t>2020-01-08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EFAB4E-7149-44FF-BFAD-ADF83A3D8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13DBC-0C79-4D5F-9AB7-8EEBA119C3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0D7FE-EDF6-4052-A291-85DDF4B8C9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833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youtube.com/watch?v=tlThdr3O5Qo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youtube.com/watch?v=iVKtELhFNU4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youtube.com/watch?v=gBWbwArbz4A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youtube.com/watch?v=vorkmWa7He8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ohmajJTcpNk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whichfaceisreal.com/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towardsdatascience.com/machine-learning-vs-traditional-programming-c066e39b5b17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owardsdatascience.com/machine-learning-vs-traditional-programming-c066e39b5b17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pixabay.com/photos/woman-girl-beauty-the-charm-of-the-4733105/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pixabay.com/photos/woman-girl-beauty-the-charm-of-the-4733105/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pixabay.com/photos/woman-girl-beauty-the-charm-of-the-4733105/" TargetMode="Externa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pixabay.com/photos/girl-woman-beauty-portrait-hair-4734172/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pixabay.com/photos/girl-woman-beauty-portrait-hair-4734172/" TargetMode="Externa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pixabay.com/photos/snuggle-dog-kuscheldecke-covered-4713013/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pixabay.com/photos/snuggle-dog-kuscheldecke-covered-4713013/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pixabay.com/photos/woman-girl-beauty-the-charm-of-the-4733105/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pixabay.com/photos/hijab-headscarf-portrait-veil-3064633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watch?v=FwFduRA_L6Q" TargetMode="Externa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pixabay.com/photos/hijab-headscarf-portrait-veil-3064633/" TargetMode="Externa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pixabay.com/photos/model-girl-woman-young-fashion-616189/" TargetMode="Externa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pixabay.com/photos/model-girl-woman-young-fashion-616189/" TargetMode="Externa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photos/hijab-headscarf-portrait-veil-3064633/" TargetMode="External"/><Relationship Id="rId13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hyperlink" Target="https://pixabay.com/photos/girl-woman-beauty-portrait-hair-4734172/" TargetMode="External"/><Relationship Id="rId12" Type="http://schemas.openxmlformats.org/officeDocument/2006/relationships/hyperlink" Target="https://pixabay.com/illustrations/neural-network-3637503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pixabay.com/photos/woman-girl-beauty-the-charm-of-the-4733105/" TargetMode="External"/><Relationship Id="rId11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hyperlink" Target="https://pixabay.com/photos/algorithm-images-by-machine-learn-3859539/" TargetMode="External"/><Relationship Id="rId4" Type="http://schemas.openxmlformats.org/officeDocument/2006/relationships/image" Target="../media/image20.png"/><Relationship Id="rId9" Type="http://schemas.openxmlformats.org/officeDocument/2006/relationships/hyperlink" Target="https://pixabay.com/photos/model-girl-woman-young-fashion-616189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.google.com/what-is-machine-learning/" TargetMode="Externa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youtube.com/watch?v=DPDJ8GqvsG4" TargetMode="Externa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youtube.com/watch?v=sHtq_Kdv_So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EBfOfylYfu0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XIhROPp5GkA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youtube.com/watch?v=7RzM4BS-z6Y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youtube.com/watch?v=_sBBaNYex3E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9C4BD5-4D5A-4BFE-9DA5-36C9924134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CookieRun Black" panose="020B0600000101010101" pitchFamily="50" charset="-127"/>
                <a:ea typeface="CookieRun Black" panose="020B0600000101010101" pitchFamily="50" charset="-127"/>
              </a:rPr>
              <a:t>AI / ML</a:t>
            </a:r>
            <a:br>
              <a:rPr lang="en-US" altLang="ko-KR" dirty="0">
                <a:latin typeface="CookieRun Black" panose="020B0600000101010101" pitchFamily="50" charset="-127"/>
                <a:ea typeface="CookieRun Black" panose="020B0600000101010101" pitchFamily="50" charset="-127"/>
              </a:rPr>
            </a:br>
            <a:r>
              <a:rPr lang="en-US" altLang="ko-KR" dirty="0">
                <a:latin typeface="CookieRun Black" panose="020B0600000101010101" pitchFamily="50" charset="-127"/>
                <a:ea typeface="CookieRun Black" panose="020B0600000101010101" pitchFamily="50" charset="-127"/>
              </a:rPr>
              <a:t>Overview</a:t>
            </a:r>
            <a:endParaRPr lang="ko-KR" altLang="en-US" dirty="0">
              <a:latin typeface="CookieRun Black" panose="020B0600000101010101" pitchFamily="50" charset="-127"/>
              <a:ea typeface="CookieRun Black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B7474E-DBDC-46C8-917E-93BB35E34B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3600" b="1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인공지능</a:t>
            </a:r>
            <a:r>
              <a:rPr lang="en-US" altLang="ko-KR" sz="3600" b="1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?</a:t>
            </a:r>
            <a:endParaRPr lang="ko-KR" altLang="en-US" sz="3600" b="1" dirty="0">
              <a:latin typeface="런닝맨 전소민체" panose="02000503000000020003" pitchFamily="2" charset="-127"/>
              <a:ea typeface="런닝맨 전소민체" panose="02000503000000020003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BE0EEA-704A-4237-9C33-EEE18F06FA24}"/>
              </a:ext>
            </a:extLst>
          </p:cNvPr>
          <p:cNvSpPr txBox="1"/>
          <p:nvPr/>
        </p:nvSpPr>
        <p:spPr>
          <a:xfrm flipH="1">
            <a:off x="9915860" y="5580529"/>
            <a:ext cx="1844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Soul 타이틀" panose="02030903000000000000" pitchFamily="18" charset="-127"/>
                <a:ea typeface="Soul 타이틀" panose="02030903000000000000" pitchFamily="18" charset="-127"/>
              </a:rPr>
              <a:t>2020.01.08</a:t>
            </a:r>
          </a:p>
          <a:p>
            <a:pPr algn="r"/>
            <a:r>
              <a:rPr lang="en-US" altLang="ko-KR" dirty="0">
                <a:latin typeface="Soul 타이틀" panose="02030903000000000000" pitchFamily="18" charset="-127"/>
                <a:ea typeface="Soul 타이틀" panose="02030903000000000000" pitchFamily="18" charset="-127"/>
              </a:rPr>
              <a:t>WHATWANT</a:t>
            </a:r>
            <a:endParaRPr lang="ko-KR" altLang="en-US" dirty="0">
              <a:latin typeface="Soul 타이틀" panose="02030903000000000000" pitchFamily="18" charset="-127"/>
              <a:ea typeface="Soul 타이틀" panose="020309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567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33714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AI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자율 주행</a:t>
            </a:r>
            <a:endParaRPr lang="en-US" altLang="ko-KR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[Tesla] More Parkour Atlas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903633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https://www.youtube.com/watch?v=tlThdr3O5Qo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8AC56C1-3BD1-4F74-A77D-4D565E741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560" y="2009686"/>
            <a:ext cx="6948881" cy="390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327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30716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인공 생명체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224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인간이 만든 인공 생명체</a:t>
            </a:r>
            <a:endParaRPr lang="en-US" altLang="ko-KR" dirty="0">
              <a:latin typeface="런닝맨 전소민체" panose="02000503000000020003" pitchFamily="2" charset="-127"/>
              <a:ea typeface="런닝맨 전소민체" panose="02000503000000020003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945311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https://www.youtube.com/watch?v=iVKtELhFNU4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3A17A3D-6B92-4C34-BC4B-4D757F7E9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725" y="1901678"/>
            <a:ext cx="7200550" cy="4050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280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21371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AI 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예약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4346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인공지능이 미용실 예약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!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가능할까요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? / Google AI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998210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https://www.youtube.com/watch?v=gBWbwArbz4A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DD733C5-1A23-4162-ABD2-5AB312134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116" y="2181660"/>
            <a:ext cx="6881769" cy="387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83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21771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AI 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상점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575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We Stole Tampons from the Cashier-less Amazon Go Store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988592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https://www.youtube.com/watch?v=vorkmWa7He8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948638E-D743-4B77-8E62-A79505C0E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2184284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895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42386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AI Face2Face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8701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Face2Face: Real-time Face Capture and Reenactment of RGB Videos (CVPR 2016 Oral)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927678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https://www.youtube.com/watch?v=ohmajJTcpNk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99CDBEB-E6DB-4563-9A8D-E9A2910A0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641" y="1805729"/>
            <a:ext cx="5852719" cy="438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74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38783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AI </a:t>
            </a:r>
            <a:r>
              <a:rPr lang="en-US" altLang="ko-KR" sz="4400" dirty="0" err="1">
                <a:latin typeface="Soul 스케치" panose="02030903000000000000" pitchFamily="18" charset="-127"/>
                <a:ea typeface="Soul 스케치" panose="02030903000000000000" pitchFamily="18" charset="-127"/>
              </a:rPr>
              <a:t>FakeFace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328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Click on the person who is real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2686954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http://www.whichfaceisreal.com/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D93489-36D1-4ACE-AA64-B40FE182E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601" y="1888839"/>
            <a:ext cx="8532799" cy="430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21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2DDC11-ACD9-4067-B835-885463D58E00}"/>
              </a:ext>
            </a:extLst>
          </p:cNvPr>
          <p:cNvSpPr txBox="1"/>
          <p:nvPr/>
        </p:nvSpPr>
        <p:spPr>
          <a:xfrm>
            <a:off x="2359851" y="3044279"/>
            <a:ext cx="7472302" cy="76944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44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What is Machine Learning?</a:t>
            </a:r>
            <a:endParaRPr lang="ko-KR" altLang="en-US" sz="44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85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2DDC11-ACD9-4067-B835-885463D58E00}"/>
              </a:ext>
            </a:extLst>
          </p:cNvPr>
          <p:cNvSpPr txBox="1"/>
          <p:nvPr/>
        </p:nvSpPr>
        <p:spPr>
          <a:xfrm>
            <a:off x="2641722" y="2367171"/>
            <a:ext cx="6908559" cy="212365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44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Traditional Programming</a:t>
            </a:r>
          </a:p>
          <a:p>
            <a:pPr algn="ctr"/>
            <a:r>
              <a:rPr lang="en-US" altLang="ko-KR" sz="44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vs</a:t>
            </a:r>
          </a:p>
          <a:p>
            <a:pPr algn="ctr"/>
            <a:r>
              <a:rPr lang="en-US" altLang="ko-KR" sz="44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Machine Learning</a:t>
            </a:r>
            <a:endParaRPr lang="ko-KR" altLang="en-US" sz="44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8499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28745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TP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</a:t>
            </a:r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vs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</a:t>
            </a:r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ML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DD8186-A9DF-4482-83DA-5CC586A409F3}"/>
              </a:ext>
            </a:extLst>
          </p:cNvPr>
          <p:cNvSpPr txBox="1"/>
          <p:nvPr/>
        </p:nvSpPr>
        <p:spPr>
          <a:xfrm>
            <a:off x="225910" y="6318332"/>
            <a:ext cx="6909264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https://towardsdatascience.com/machine-learning-vs-traditional-programming-c066e39b5b17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8AF8F4-FCE3-45D8-A819-B769ACF07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250" y="1293745"/>
            <a:ext cx="5257800" cy="23831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F21C152-6D09-4B93-B065-F8CBCEC0A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1895" y="2674853"/>
            <a:ext cx="5257800" cy="34575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9FC956-C555-49BD-A45B-7F7A221B31D9}"/>
              </a:ext>
            </a:extLst>
          </p:cNvPr>
          <p:cNvSpPr txBox="1"/>
          <p:nvPr/>
        </p:nvSpPr>
        <p:spPr>
          <a:xfrm>
            <a:off x="788739" y="3636367"/>
            <a:ext cx="432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How a software developer creates a 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BB2981-7463-4DF0-A1BE-28C75338AAD3}"/>
              </a:ext>
            </a:extLst>
          </p:cNvPr>
          <p:cNvSpPr txBox="1"/>
          <p:nvPr/>
        </p:nvSpPr>
        <p:spPr>
          <a:xfrm>
            <a:off x="5774397" y="2485322"/>
            <a:ext cx="6117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How a data engineer develops a solution using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687878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28745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TP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</a:t>
            </a:r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vs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</a:t>
            </a:r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ML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DD8186-A9DF-4482-83DA-5CC586A409F3}"/>
              </a:ext>
            </a:extLst>
          </p:cNvPr>
          <p:cNvSpPr txBox="1"/>
          <p:nvPr/>
        </p:nvSpPr>
        <p:spPr>
          <a:xfrm>
            <a:off x="225910" y="6318332"/>
            <a:ext cx="6909264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https://towardsdatascience.com/machine-learning-vs-traditional-programming-c066e39b5b17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13441FC-A464-4754-AD97-ED00EE5DE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2730" y="1793713"/>
            <a:ext cx="6606540" cy="41262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F44061E-B8B3-4A58-B6E7-CA75AE81ED8D}"/>
              </a:ext>
            </a:extLst>
          </p:cNvPr>
          <p:cNvSpPr txBox="1"/>
          <p:nvPr/>
        </p:nvSpPr>
        <p:spPr>
          <a:xfrm>
            <a:off x="585117" y="1321975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simple</a:t>
            </a:r>
          </a:p>
        </p:txBody>
      </p:sp>
    </p:spTree>
    <p:extLst>
      <p:ext uri="{BB962C8B-B14F-4D97-AF65-F5344CB8AC3E}">
        <p14:creationId xmlns:p14="http://schemas.microsoft.com/office/powerpoint/2010/main" val="3139715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2DDC11-ACD9-4067-B835-885463D58E00}"/>
              </a:ext>
            </a:extLst>
          </p:cNvPr>
          <p:cNvSpPr txBox="1"/>
          <p:nvPr/>
        </p:nvSpPr>
        <p:spPr>
          <a:xfrm>
            <a:off x="4406340" y="3044279"/>
            <a:ext cx="3379322" cy="76944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44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What is AI</a:t>
            </a:r>
            <a:r>
              <a:rPr lang="ko-KR" altLang="en-US" sz="44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 </a:t>
            </a:r>
            <a:r>
              <a:rPr lang="en-US" altLang="ko-KR" sz="44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?</a:t>
            </a:r>
            <a:endParaRPr lang="ko-KR" altLang="en-US" sz="44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06424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47723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2927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Face of Human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Recognition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884944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https://pixabay.com/photos/woman-girl-beauty-the-charm-of-the-4733105/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267C3F7-814A-42FA-8649-EE3BF1EE8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4" y="1865497"/>
            <a:ext cx="5852172" cy="43586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75DC3C-0AFD-463B-8D34-64DFE9A0D33A}"/>
              </a:ext>
            </a:extLst>
          </p:cNvPr>
          <p:cNvSpPr txBox="1"/>
          <p:nvPr/>
        </p:nvSpPr>
        <p:spPr>
          <a:xfrm>
            <a:off x="4924052" y="1520384"/>
            <a:ext cx="2343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사람 얼굴인지 구분 해봅시다</a:t>
            </a:r>
            <a:endParaRPr lang="en-US" altLang="ko-KR" dirty="0">
              <a:latin typeface="런닝맨 전소민체" panose="02000503000000020003" pitchFamily="2" charset="-127"/>
              <a:ea typeface="런닝맨 전소민체" panose="02000503000000020003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1426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-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5344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전통적인 개발 방식에서 개발자는 소스코드를 먼저 작성해야 합니다</a:t>
            </a:r>
            <a:endParaRPr lang="en-US" altLang="ko-KR" dirty="0">
              <a:latin typeface="런닝맨 전소민체" panose="02000503000000020003" pitchFamily="2" charset="-127"/>
              <a:ea typeface="런닝맨 전소민체" panose="02000503000000020003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AFE9D84-DBD9-4E0C-B3A6-4EEC27E88ACB}"/>
              </a:ext>
            </a:extLst>
          </p:cNvPr>
          <p:cNvSpPr/>
          <p:nvPr/>
        </p:nvSpPr>
        <p:spPr>
          <a:xfrm>
            <a:off x="2443065" y="2528598"/>
            <a:ext cx="7305870" cy="267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altLang="ko-KR" dirty="0"/>
              <a:t>def </a:t>
            </a:r>
            <a:r>
              <a:rPr lang="en-US" altLang="ko-KR" dirty="0" err="1"/>
              <a:t>Classify_Face</a:t>
            </a:r>
            <a:r>
              <a:rPr lang="en-US" altLang="ko-KR" dirty="0"/>
              <a:t>( image ):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   </a:t>
            </a:r>
            <a:r>
              <a:rPr lang="en-US" altLang="ko-KR" dirty="0" err="1"/>
              <a:t>isFace</a:t>
            </a:r>
            <a:r>
              <a:rPr lang="en-US" altLang="ko-KR" dirty="0"/>
              <a:t> = False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return </a:t>
            </a:r>
            <a:r>
              <a:rPr lang="en-US" altLang="ko-KR" dirty="0" err="1"/>
              <a:t>isFace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3A4DC03-F3C2-405F-BAFF-E964230E85A5}"/>
              </a:ext>
            </a:extLst>
          </p:cNvPr>
          <p:cNvSpPr/>
          <p:nvPr/>
        </p:nvSpPr>
        <p:spPr>
          <a:xfrm>
            <a:off x="2827174" y="3429000"/>
            <a:ext cx="4460033" cy="1189653"/>
          </a:xfrm>
          <a:prstGeom prst="roundRect">
            <a:avLst>
              <a:gd name="adj" fmla="val 7255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# Logic or Algorithm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D17EA4-F42C-449A-A0D8-95D2035D14DF}"/>
              </a:ext>
            </a:extLst>
          </p:cNvPr>
          <p:cNvSpPr txBox="1"/>
          <p:nvPr/>
        </p:nvSpPr>
        <p:spPr>
          <a:xfrm>
            <a:off x="5175725" y="1958927"/>
            <a:ext cx="1840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Logic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or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Algorithm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FD4A21-575D-4B12-93F7-CAA7FB5FC69A}"/>
              </a:ext>
            </a:extLst>
          </p:cNvPr>
          <p:cNvSpPr txBox="1"/>
          <p:nvPr/>
        </p:nvSpPr>
        <p:spPr>
          <a:xfrm>
            <a:off x="5562338" y="946210"/>
            <a:ext cx="1859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※ Traditional</a:t>
            </a:r>
            <a:r>
              <a:rPr lang="ko-KR" altLang="en-US" sz="12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  <a:r>
              <a:rPr lang="en-US" altLang="ko-KR" sz="12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3615490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491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로직을 구성하기 위해 특징을 잡아내서 로직을 만들어야 하죠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884944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https://pixabay.com/photos/woman-girl-beauty-the-charm-of-the-4733105/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267C3F7-814A-42FA-8649-EE3BF1EE8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4" y="1865497"/>
            <a:ext cx="5852172" cy="4358649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666EB782-B5EF-42A2-A797-193B81287954}"/>
              </a:ext>
            </a:extLst>
          </p:cNvPr>
          <p:cNvSpPr/>
          <p:nvPr/>
        </p:nvSpPr>
        <p:spPr>
          <a:xfrm rot="21025410">
            <a:off x="5618388" y="2299538"/>
            <a:ext cx="1124176" cy="1626741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7F05BB7-A7AE-47DE-BDA1-53A04A9EF6BD}"/>
              </a:ext>
            </a:extLst>
          </p:cNvPr>
          <p:cNvCxnSpPr/>
          <p:nvPr/>
        </p:nvCxnSpPr>
        <p:spPr>
          <a:xfrm flipV="1">
            <a:off x="5682343" y="2948473"/>
            <a:ext cx="413657" cy="93306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8680D6F-4143-4A4B-9EAC-54D0E67964CE}"/>
              </a:ext>
            </a:extLst>
          </p:cNvPr>
          <p:cNvCxnSpPr>
            <a:cxnSpLocks/>
          </p:cNvCxnSpPr>
          <p:nvPr/>
        </p:nvCxnSpPr>
        <p:spPr>
          <a:xfrm flipV="1">
            <a:off x="6207967" y="2780521"/>
            <a:ext cx="332791" cy="139959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3922319E-FC47-42A7-B414-9528B56E1039}"/>
              </a:ext>
            </a:extLst>
          </p:cNvPr>
          <p:cNvSpPr/>
          <p:nvPr/>
        </p:nvSpPr>
        <p:spPr>
          <a:xfrm rot="20759188">
            <a:off x="5767688" y="3081247"/>
            <a:ext cx="318111" cy="144261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63DAF6E-E9BE-46F5-B172-CFDD444B3A53}"/>
              </a:ext>
            </a:extLst>
          </p:cNvPr>
          <p:cNvSpPr/>
          <p:nvPr/>
        </p:nvSpPr>
        <p:spPr>
          <a:xfrm rot="20759188">
            <a:off x="6270590" y="2942216"/>
            <a:ext cx="318111" cy="144261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58046A3-5028-49E7-82EC-EC4E83346CCB}"/>
              </a:ext>
            </a:extLst>
          </p:cNvPr>
          <p:cNvSpPr/>
          <p:nvPr/>
        </p:nvSpPr>
        <p:spPr>
          <a:xfrm rot="20759188">
            <a:off x="6058732" y="3536884"/>
            <a:ext cx="479175" cy="98080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6443373-99F8-435B-BC9C-6C9FE4E7BFDF}"/>
              </a:ext>
            </a:extLst>
          </p:cNvPr>
          <p:cNvCxnSpPr>
            <a:cxnSpLocks/>
          </p:cNvCxnSpPr>
          <p:nvPr/>
        </p:nvCxnSpPr>
        <p:spPr>
          <a:xfrm flipH="1" flipV="1">
            <a:off x="6148423" y="3025824"/>
            <a:ext cx="106902" cy="329587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7C2A9CF7-BCD1-4C08-A06D-B9AB588BCF65}"/>
              </a:ext>
            </a:extLst>
          </p:cNvPr>
          <p:cNvSpPr/>
          <p:nvPr/>
        </p:nvSpPr>
        <p:spPr>
          <a:xfrm rot="20759188">
            <a:off x="6089896" y="3306852"/>
            <a:ext cx="327745" cy="105668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7187DC-90EA-4854-A667-0337EBC9B255}"/>
              </a:ext>
            </a:extLst>
          </p:cNvPr>
          <p:cNvSpPr txBox="1"/>
          <p:nvPr/>
        </p:nvSpPr>
        <p:spPr>
          <a:xfrm>
            <a:off x="5223012" y="1520384"/>
            <a:ext cx="1745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I’m sorry … </a:t>
            </a:r>
            <a:r>
              <a:rPr lang="ko-KR" altLang="en-US" dirty="0" err="1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ㅠㅠ</a:t>
            </a:r>
            <a:endParaRPr lang="en-US" altLang="ko-KR" dirty="0">
              <a:latin typeface="런닝맨 전소민체" panose="02000503000000020003" pitchFamily="2" charset="-127"/>
              <a:ea typeface="런닝맨 전소민체" panose="02000503000000020003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1484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4042221-6AAC-4A92-A8FC-034DAF7AED85}"/>
              </a:ext>
            </a:extLst>
          </p:cNvPr>
          <p:cNvSpPr/>
          <p:nvPr/>
        </p:nvSpPr>
        <p:spPr>
          <a:xfrm>
            <a:off x="5057190" y="2504226"/>
            <a:ext cx="2246158" cy="19931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5161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입력이 들어오면 로직에 따라 판별하고 결과를 출력하게 됩니다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884944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https://pixabay.com/photos/woman-girl-beauty-the-charm-of-the-4733105/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F1B9060-8D24-4606-ADAF-60D93538B1C1}"/>
              </a:ext>
            </a:extLst>
          </p:cNvPr>
          <p:cNvGrpSpPr/>
          <p:nvPr/>
        </p:nvGrpSpPr>
        <p:grpSpPr>
          <a:xfrm rot="636011">
            <a:off x="5618388" y="2672761"/>
            <a:ext cx="1124176" cy="1626741"/>
            <a:chOff x="5618388" y="2840714"/>
            <a:chExt cx="1124176" cy="1626741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666EB782-B5EF-42A2-A797-193B81287954}"/>
                </a:ext>
              </a:extLst>
            </p:cNvPr>
            <p:cNvSpPr/>
            <p:nvPr/>
          </p:nvSpPr>
          <p:spPr>
            <a:xfrm rot="21025410">
              <a:off x="5618388" y="2840714"/>
              <a:ext cx="1124176" cy="162674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87F05BB7-A7AE-47DE-BDA1-53A04A9EF6BD}"/>
                </a:ext>
              </a:extLst>
            </p:cNvPr>
            <p:cNvCxnSpPr/>
            <p:nvPr/>
          </p:nvCxnSpPr>
          <p:spPr>
            <a:xfrm flipV="1">
              <a:off x="5682343" y="3489649"/>
              <a:ext cx="413657" cy="93306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8680D6F-4143-4A4B-9EAC-54D0E67964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07967" y="3321697"/>
              <a:ext cx="332791" cy="139959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922319E-FC47-42A7-B414-9528B56E1039}"/>
                </a:ext>
              </a:extLst>
            </p:cNvPr>
            <p:cNvSpPr/>
            <p:nvPr/>
          </p:nvSpPr>
          <p:spPr>
            <a:xfrm rot="20759188">
              <a:off x="5767688" y="3622423"/>
              <a:ext cx="318111" cy="14426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63DAF6E-E9BE-46F5-B172-CFDD444B3A53}"/>
                </a:ext>
              </a:extLst>
            </p:cNvPr>
            <p:cNvSpPr/>
            <p:nvPr/>
          </p:nvSpPr>
          <p:spPr>
            <a:xfrm rot="20759188">
              <a:off x="6270590" y="3483392"/>
              <a:ext cx="318111" cy="14426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58046A3-5028-49E7-82EC-EC4E83346CCB}"/>
                </a:ext>
              </a:extLst>
            </p:cNvPr>
            <p:cNvSpPr/>
            <p:nvPr/>
          </p:nvSpPr>
          <p:spPr>
            <a:xfrm rot="20759188">
              <a:off x="6058732" y="4078060"/>
              <a:ext cx="479175" cy="98080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E6443373-99F8-435B-BC9C-6C9FE4E7BFD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8423" y="3567000"/>
              <a:ext cx="106902" cy="329587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C2A9CF7-BCD1-4C08-A06D-B9AB588BCF65}"/>
                </a:ext>
              </a:extLst>
            </p:cNvPr>
            <p:cNvSpPr/>
            <p:nvPr/>
          </p:nvSpPr>
          <p:spPr>
            <a:xfrm rot="20759188">
              <a:off x="6089896" y="3848028"/>
              <a:ext cx="327745" cy="10566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2659137D-D6E3-49A6-9758-AC956660C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496" y="2601892"/>
            <a:ext cx="2413816" cy="1797790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4A6D5A91-5877-41A0-A09E-185537F2F741}"/>
              </a:ext>
            </a:extLst>
          </p:cNvPr>
          <p:cNvSpPr/>
          <p:nvPr/>
        </p:nvSpPr>
        <p:spPr>
          <a:xfrm>
            <a:off x="3756178" y="3214882"/>
            <a:ext cx="754670" cy="57181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81D84DE7-E43A-47D1-8D3B-4D7904484F20}"/>
              </a:ext>
            </a:extLst>
          </p:cNvPr>
          <p:cNvSpPr/>
          <p:nvPr/>
        </p:nvSpPr>
        <p:spPr>
          <a:xfrm>
            <a:off x="7942297" y="3214882"/>
            <a:ext cx="754670" cy="57181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BEC771-D225-42E1-A8D9-6213CE682E32}"/>
              </a:ext>
            </a:extLst>
          </p:cNvPr>
          <p:cNvSpPr txBox="1"/>
          <p:nvPr/>
        </p:nvSpPr>
        <p:spPr>
          <a:xfrm>
            <a:off x="9178265" y="3316121"/>
            <a:ext cx="209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Face of Human !!!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BC84C6-910F-4534-B6D7-1CB8CAC741EE}"/>
              </a:ext>
            </a:extLst>
          </p:cNvPr>
          <p:cNvSpPr txBox="1"/>
          <p:nvPr/>
        </p:nvSpPr>
        <p:spPr>
          <a:xfrm>
            <a:off x="1345010" y="4683180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Input (image)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F28314-F495-4D75-AF0A-C81B0A4BF412}"/>
              </a:ext>
            </a:extLst>
          </p:cNvPr>
          <p:cNvSpPr txBox="1"/>
          <p:nvPr/>
        </p:nvSpPr>
        <p:spPr>
          <a:xfrm>
            <a:off x="5922396" y="4686540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Logic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08C686-A739-4657-8D55-59BA5ED9487E}"/>
              </a:ext>
            </a:extLst>
          </p:cNvPr>
          <p:cNvSpPr txBox="1"/>
          <p:nvPr/>
        </p:nvSpPr>
        <p:spPr>
          <a:xfrm>
            <a:off x="9837099" y="468318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144137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3151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다른 입력에도 올바르게 작동할까요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51785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https://pixabay.com/photos/girl-woman-beauty-portrait-hair-4734172/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56E002F-0562-4EE0-B13B-A7755152A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280" y="1773497"/>
            <a:ext cx="3455441" cy="442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13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2767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와우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!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제대로 동작합니다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!!!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51785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https://pixabay.com/photos/girl-woman-beauty-portrait-hair-4734172/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56E002F-0562-4EE0-B13B-A7755152A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280" y="1773497"/>
            <a:ext cx="3455441" cy="442296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AAC23996-4D82-488A-AEBB-098AB154E9FC}"/>
              </a:ext>
            </a:extLst>
          </p:cNvPr>
          <p:cNvGrpSpPr/>
          <p:nvPr/>
        </p:nvGrpSpPr>
        <p:grpSpPr>
          <a:xfrm rot="407946">
            <a:off x="5048566" y="2080268"/>
            <a:ext cx="1843993" cy="2611015"/>
            <a:chOff x="5618388" y="2299538"/>
            <a:chExt cx="1124176" cy="1626741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72C8A16-C4F2-4E58-B54F-8AA8FC901D76}"/>
                </a:ext>
              </a:extLst>
            </p:cNvPr>
            <p:cNvSpPr/>
            <p:nvPr/>
          </p:nvSpPr>
          <p:spPr>
            <a:xfrm rot="21025410">
              <a:off x="5618388" y="2299538"/>
              <a:ext cx="1124176" cy="1626741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6ED2E997-FB98-4D1A-81A5-81D385005BB5}"/>
                </a:ext>
              </a:extLst>
            </p:cNvPr>
            <p:cNvCxnSpPr/>
            <p:nvPr/>
          </p:nvCxnSpPr>
          <p:spPr>
            <a:xfrm flipV="1">
              <a:off x="5682343" y="2948473"/>
              <a:ext cx="413657" cy="93306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EC8F409-FACC-4105-B4B1-77EEB49494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07967" y="2780521"/>
              <a:ext cx="332791" cy="139959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CDCB1031-A402-4522-9059-C5162B30B2FB}"/>
                </a:ext>
              </a:extLst>
            </p:cNvPr>
            <p:cNvSpPr/>
            <p:nvPr/>
          </p:nvSpPr>
          <p:spPr>
            <a:xfrm rot="20759188">
              <a:off x="5767688" y="3081247"/>
              <a:ext cx="318111" cy="144261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DDA24EF8-F1F9-49C4-ABEC-C959E3A96A66}"/>
                </a:ext>
              </a:extLst>
            </p:cNvPr>
            <p:cNvSpPr/>
            <p:nvPr/>
          </p:nvSpPr>
          <p:spPr>
            <a:xfrm rot="20759188">
              <a:off x="6270590" y="2942216"/>
              <a:ext cx="318111" cy="144261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D8F17A46-AE46-4110-801E-36BAFCF1F1CF}"/>
                </a:ext>
              </a:extLst>
            </p:cNvPr>
            <p:cNvSpPr/>
            <p:nvPr/>
          </p:nvSpPr>
          <p:spPr>
            <a:xfrm rot="20759188">
              <a:off x="6058732" y="3536884"/>
              <a:ext cx="479175" cy="98080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AA129D23-317A-403E-809D-8EA6267C048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8423" y="3025824"/>
              <a:ext cx="106902" cy="329587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2C39332E-219B-48A9-94E3-E58BF101CFF0}"/>
                </a:ext>
              </a:extLst>
            </p:cNvPr>
            <p:cNvSpPr/>
            <p:nvPr/>
          </p:nvSpPr>
          <p:spPr>
            <a:xfrm rot="20759188">
              <a:off x="6089896" y="3306852"/>
              <a:ext cx="327745" cy="105668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0396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4556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그런데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,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사람이 아닌 입력이 들어오면 어떻게 될까요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58197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https://pixabay.com/photos/snuggle-dog-kuscheldecke-covered-4713013/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91C8216-B788-467A-A15E-89111D6B0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237" y="1933767"/>
            <a:ext cx="5433527" cy="407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622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6930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다행하게도 귀와 입부분에서 차이가 있기에 사람 얼굴로 판별하지는 않을 것 같습니다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58197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https://pixabay.com/photos/snuggle-dog-kuscheldecke-covered-4713013/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91C8216-B788-467A-A15E-89111D6B0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237" y="1933767"/>
            <a:ext cx="5433527" cy="407514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BD570707-D0A1-4E4D-BA82-91A8BA116A9B}"/>
              </a:ext>
            </a:extLst>
          </p:cNvPr>
          <p:cNvGrpSpPr/>
          <p:nvPr/>
        </p:nvGrpSpPr>
        <p:grpSpPr>
          <a:xfrm>
            <a:off x="4273928" y="3088433"/>
            <a:ext cx="2702696" cy="2642427"/>
            <a:chOff x="5618388" y="2299538"/>
            <a:chExt cx="1124176" cy="1626741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DA1F2BFF-FB7D-4265-8A0A-4E848518750C}"/>
                </a:ext>
              </a:extLst>
            </p:cNvPr>
            <p:cNvSpPr/>
            <p:nvPr/>
          </p:nvSpPr>
          <p:spPr>
            <a:xfrm rot="21025410">
              <a:off x="5618388" y="2299538"/>
              <a:ext cx="1124176" cy="1626741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B208D4E2-21F5-4984-9E03-89354617DA9C}"/>
                </a:ext>
              </a:extLst>
            </p:cNvPr>
            <p:cNvCxnSpPr/>
            <p:nvPr/>
          </p:nvCxnSpPr>
          <p:spPr>
            <a:xfrm flipV="1">
              <a:off x="5682343" y="2948473"/>
              <a:ext cx="413657" cy="93306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3C6F982-4531-469E-BA35-A1AE23192A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07967" y="2780521"/>
              <a:ext cx="332791" cy="139959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2DCBE1BD-92B4-4C15-8597-09F3ADF9BEC8}"/>
                </a:ext>
              </a:extLst>
            </p:cNvPr>
            <p:cNvSpPr/>
            <p:nvPr/>
          </p:nvSpPr>
          <p:spPr>
            <a:xfrm rot="20759188">
              <a:off x="5767688" y="3081247"/>
              <a:ext cx="318111" cy="144261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5AEFA465-3DE1-4CFC-A310-853999E1FAD2}"/>
                </a:ext>
              </a:extLst>
            </p:cNvPr>
            <p:cNvSpPr/>
            <p:nvPr/>
          </p:nvSpPr>
          <p:spPr>
            <a:xfrm rot="20759188">
              <a:off x="6270590" y="2942216"/>
              <a:ext cx="318111" cy="144261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5CE2D426-8928-49B5-A991-B703BEE3B9D6}"/>
                </a:ext>
              </a:extLst>
            </p:cNvPr>
            <p:cNvSpPr/>
            <p:nvPr/>
          </p:nvSpPr>
          <p:spPr>
            <a:xfrm rot="20759188">
              <a:off x="6058732" y="3536884"/>
              <a:ext cx="479175" cy="98080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B25F5EA9-BC99-4E47-B9E7-E2BCEB6A8F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8423" y="3025824"/>
              <a:ext cx="106902" cy="329587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A34A51AE-2C17-4842-BE52-26851BE67D8A}"/>
                </a:ext>
              </a:extLst>
            </p:cNvPr>
            <p:cNvSpPr/>
            <p:nvPr/>
          </p:nvSpPr>
          <p:spPr>
            <a:xfrm rot="20759188">
              <a:off x="6089896" y="3306852"/>
              <a:ext cx="327745" cy="105668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십자형 4">
            <a:extLst>
              <a:ext uri="{FF2B5EF4-FFF2-40B4-BE49-F238E27FC236}">
                <a16:creationId xmlns:a16="http://schemas.microsoft.com/office/drawing/2014/main" id="{6BF165EA-0C25-4678-996E-E5DDF9E393E7}"/>
              </a:ext>
            </a:extLst>
          </p:cNvPr>
          <p:cNvSpPr/>
          <p:nvPr/>
        </p:nvSpPr>
        <p:spPr>
          <a:xfrm rot="2289303">
            <a:off x="3414787" y="2937190"/>
            <a:ext cx="865604" cy="871980"/>
          </a:xfrm>
          <a:prstGeom prst="plus">
            <a:avLst>
              <a:gd name="adj" fmla="val 41070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>
            <a:extLst>
              <a:ext uri="{FF2B5EF4-FFF2-40B4-BE49-F238E27FC236}">
                <a16:creationId xmlns:a16="http://schemas.microsoft.com/office/drawing/2014/main" id="{E7BC9780-E3F4-4D13-A1BD-F4785123B10D}"/>
              </a:ext>
            </a:extLst>
          </p:cNvPr>
          <p:cNvSpPr/>
          <p:nvPr/>
        </p:nvSpPr>
        <p:spPr>
          <a:xfrm rot="2289303">
            <a:off x="6135112" y="2194930"/>
            <a:ext cx="865604" cy="871980"/>
          </a:xfrm>
          <a:prstGeom prst="plus">
            <a:avLst>
              <a:gd name="adj" fmla="val 41070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십자형 16">
            <a:extLst>
              <a:ext uri="{FF2B5EF4-FFF2-40B4-BE49-F238E27FC236}">
                <a16:creationId xmlns:a16="http://schemas.microsoft.com/office/drawing/2014/main" id="{B3719684-82DE-4C43-9D83-39BB45C27F2A}"/>
              </a:ext>
            </a:extLst>
          </p:cNvPr>
          <p:cNvSpPr/>
          <p:nvPr/>
        </p:nvSpPr>
        <p:spPr>
          <a:xfrm rot="2289303">
            <a:off x="5344294" y="4696489"/>
            <a:ext cx="865604" cy="871980"/>
          </a:xfrm>
          <a:prstGeom prst="plus">
            <a:avLst>
              <a:gd name="adj" fmla="val 41070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4042221-6AAC-4A92-A8FC-034DAF7AED85}"/>
              </a:ext>
            </a:extLst>
          </p:cNvPr>
          <p:cNvSpPr/>
          <p:nvPr/>
        </p:nvSpPr>
        <p:spPr>
          <a:xfrm>
            <a:off x="5057190" y="2504226"/>
            <a:ext cx="2246158" cy="19931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6085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그러면 우리의 로직은 정말 훌륭한 사람 얼굴 구분 기능을 갖고 있는 것일까요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884944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https://pixabay.com/photos/woman-girl-beauty-the-charm-of-the-4733105/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F1B9060-8D24-4606-ADAF-60D93538B1C1}"/>
              </a:ext>
            </a:extLst>
          </p:cNvPr>
          <p:cNvGrpSpPr/>
          <p:nvPr/>
        </p:nvGrpSpPr>
        <p:grpSpPr>
          <a:xfrm rot="636011">
            <a:off x="5618388" y="2672761"/>
            <a:ext cx="1124176" cy="1626741"/>
            <a:chOff x="5618388" y="2840714"/>
            <a:chExt cx="1124176" cy="1626741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666EB782-B5EF-42A2-A797-193B81287954}"/>
                </a:ext>
              </a:extLst>
            </p:cNvPr>
            <p:cNvSpPr/>
            <p:nvPr/>
          </p:nvSpPr>
          <p:spPr>
            <a:xfrm rot="21025410">
              <a:off x="5618388" y="2840714"/>
              <a:ext cx="1124176" cy="162674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87F05BB7-A7AE-47DE-BDA1-53A04A9EF6BD}"/>
                </a:ext>
              </a:extLst>
            </p:cNvPr>
            <p:cNvCxnSpPr/>
            <p:nvPr/>
          </p:nvCxnSpPr>
          <p:spPr>
            <a:xfrm flipV="1">
              <a:off x="5682343" y="3489649"/>
              <a:ext cx="413657" cy="93306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8680D6F-4143-4A4B-9EAC-54D0E67964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07967" y="3321697"/>
              <a:ext cx="332791" cy="139959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922319E-FC47-42A7-B414-9528B56E1039}"/>
                </a:ext>
              </a:extLst>
            </p:cNvPr>
            <p:cNvSpPr/>
            <p:nvPr/>
          </p:nvSpPr>
          <p:spPr>
            <a:xfrm rot="20759188">
              <a:off x="5767688" y="3622423"/>
              <a:ext cx="318111" cy="14426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63DAF6E-E9BE-46F5-B172-CFDD444B3A53}"/>
                </a:ext>
              </a:extLst>
            </p:cNvPr>
            <p:cNvSpPr/>
            <p:nvPr/>
          </p:nvSpPr>
          <p:spPr>
            <a:xfrm rot="20759188">
              <a:off x="6270590" y="3483392"/>
              <a:ext cx="318111" cy="14426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58046A3-5028-49E7-82EC-EC4E83346CCB}"/>
                </a:ext>
              </a:extLst>
            </p:cNvPr>
            <p:cNvSpPr/>
            <p:nvPr/>
          </p:nvSpPr>
          <p:spPr>
            <a:xfrm rot="20759188">
              <a:off x="6058732" y="4078060"/>
              <a:ext cx="479175" cy="98080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E6443373-99F8-435B-BC9C-6C9FE4E7BFD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8423" y="3567000"/>
              <a:ext cx="106902" cy="329587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C2A9CF7-BCD1-4C08-A06D-B9AB588BCF65}"/>
                </a:ext>
              </a:extLst>
            </p:cNvPr>
            <p:cNvSpPr/>
            <p:nvPr/>
          </p:nvSpPr>
          <p:spPr>
            <a:xfrm rot="20759188">
              <a:off x="6089896" y="3848028"/>
              <a:ext cx="327745" cy="10566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2659137D-D6E3-49A6-9758-AC956660C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496" y="2601892"/>
            <a:ext cx="2413816" cy="1797790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4A6D5A91-5877-41A0-A09E-185537F2F741}"/>
              </a:ext>
            </a:extLst>
          </p:cNvPr>
          <p:cNvSpPr/>
          <p:nvPr/>
        </p:nvSpPr>
        <p:spPr>
          <a:xfrm>
            <a:off x="3756178" y="3214882"/>
            <a:ext cx="754670" cy="57181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81D84DE7-E43A-47D1-8D3B-4D7904484F20}"/>
              </a:ext>
            </a:extLst>
          </p:cNvPr>
          <p:cNvSpPr/>
          <p:nvPr/>
        </p:nvSpPr>
        <p:spPr>
          <a:xfrm>
            <a:off x="7942297" y="3214882"/>
            <a:ext cx="754670" cy="57181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BEC771-D225-42E1-A8D9-6213CE682E32}"/>
              </a:ext>
            </a:extLst>
          </p:cNvPr>
          <p:cNvSpPr txBox="1"/>
          <p:nvPr/>
        </p:nvSpPr>
        <p:spPr>
          <a:xfrm>
            <a:off x="9178265" y="3316121"/>
            <a:ext cx="209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Face of Human !!!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BC84C6-910F-4534-B6D7-1CB8CAC741EE}"/>
              </a:ext>
            </a:extLst>
          </p:cNvPr>
          <p:cNvSpPr txBox="1"/>
          <p:nvPr/>
        </p:nvSpPr>
        <p:spPr>
          <a:xfrm>
            <a:off x="1345010" y="4683180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Input (image)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F28314-F495-4D75-AF0A-C81B0A4BF412}"/>
              </a:ext>
            </a:extLst>
          </p:cNvPr>
          <p:cNvSpPr txBox="1"/>
          <p:nvPr/>
        </p:nvSpPr>
        <p:spPr>
          <a:xfrm>
            <a:off x="5922396" y="4686540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Logic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08C686-A739-4657-8D55-59BA5ED9487E}"/>
              </a:ext>
            </a:extLst>
          </p:cNvPr>
          <p:cNvSpPr txBox="1"/>
          <p:nvPr/>
        </p:nvSpPr>
        <p:spPr>
          <a:xfrm>
            <a:off x="9837099" y="468318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34734230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3441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여자 사람인데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,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이런 입력이 들어오면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26137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https://pixabay.com/photos/hijab-headscarf-portrait-veil-3064633/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A0EADDD-C7D8-4BAA-B26E-1CA029B94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4" y="1902725"/>
            <a:ext cx="5852172" cy="389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540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71273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3 inflection point in AI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3817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#1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Convolutional Network Demo (1993)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4031873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https://www.youtube.com/watch?v=FwFduRA_L6Q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16CADC4-0806-4FC4-90E9-F6587E19F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850" y="2092005"/>
            <a:ext cx="46863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6818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4854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코와 입이 없어요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사람 얼굴인데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,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사람 얼굴이 아니라는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26137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https://pixabay.com/photos/hijab-headscarf-portrait-veil-3064633/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A0EADDD-C7D8-4BAA-B26E-1CA029B94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4" y="1949378"/>
            <a:ext cx="5852172" cy="389230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5A57A13D-D4A0-41BB-858C-E1F48289A335}"/>
              </a:ext>
            </a:extLst>
          </p:cNvPr>
          <p:cNvGrpSpPr/>
          <p:nvPr/>
        </p:nvGrpSpPr>
        <p:grpSpPr>
          <a:xfrm rot="595955">
            <a:off x="5001207" y="2581269"/>
            <a:ext cx="2320649" cy="2942454"/>
            <a:chOff x="5618388" y="2299538"/>
            <a:chExt cx="1124176" cy="1626741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69103F2A-D09F-4C6D-8A10-51844474B9A8}"/>
                </a:ext>
              </a:extLst>
            </p:cNvPr>
            <p:cNvSpPr/>
            <p:nvPr/>
          </p:nvSpPr>
          <p:spPr>
            <a:xfrm rot="21025410">
              <a:off x="5618388" y="2299538"/>
              <a:ext cx="1124176" cy="1626741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C1892C8-11FD-44AB-AB1A-C6B1B1E116FC}"/>
                </a:ext>
              </a:extLst>
            </p:cNvPr>
            <p:cNvCxnSpPr/>
            <p:nvPr/>
          </p:nvCxnSpPr>
          <p:spPr>
            <a:xfrm flipV="1">
              <a:off x="5682343" y="2948473"/>
              <a:ext cx="413657" cy="93306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9916DB9-280C-417C-981D-6E8B627BFC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07967" y="2780521"/>
              <a:ext cx="332791" cy="139959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B207D08-0806-423C-9D94-F2D87DDA8304}"/>
                </a:ext>
              </a:extLst>
            </p:cNvPr>
            <p:cNvSpPr/>
            <p:nvPr/>
          </p:nvSpPr>
          <p:spPr>
            <a:xfrm rot="20759188">
              <a:off x="5767688" y="3081247"/>
              <a:ext cx="318111" cy="144261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DD1FCAC7-4B3E-494E-93F6-51FA35114BFC}"/>
                </a:ext>
              </a:extLst>
            </p:cNvPr>
            <p:cNvSpPr/>
            <p:nvPr/>
          </p:nvSpPr>
          <p:spPr>
            <a:xfrm rot="20759188">
              <a:off x="6270590" y="2942216"/>
              <a:ext cx="318111" cy="144261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90449675-A062-48AF-96AE-34B512C21026}"/>
                </a:ext>
              </a:extLst>
            </p:cNvPr>
            <p:cNvSpPr/>
            <p:nvPr/>
          </p:nvSpPr>
          <p:spPr>
            <a:xfrm rot="20759188">
              <a:off x="6058732" y="3536884"/>
              <a:ext cx="479175" cy="98080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6E87E63-669F-4459-BDBB-C0BCA97AF8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8423" y="3025824"/>
              <a:ext cx="106902" cy="329587"/>
            </a:xfrm>
            <a:prstGeom prst="line">
              <a:avLst/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20D20979-A8E6-4153-BFA8-EE88E888DE0A}"/>
                </a:ext>
              </a:extLst>
            </p:cNvPr>
            <p:cNvSpPr/>
            <p:nvPr/>
          </p:nvSpPr>
          <p:spPr>
            <a:xfrm rot="20759188">
              <a:off x="6089896" y="3306852"/>
              <a:ext cx="327745" cy="105668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십자형 15">
            <a:extLst>
              <a:ext uri="{FF2B5EF4-FFF2-40B4-BE49-F238E27FC236}">
                <a16:creationId xmlns:a16="http://schemas.microsoft.com/office/drawing/2014/main" id="{4D1B19AF-00FA-4E4A-80CD-5463DC49EB7C}"/>
              </a:ext>
            </a:extLst>
          </p:cNvPr>
          <p:cNvSpPr/>
          <p:nvPr/>
        </p:nvSpPr>
        <p:spPr>
          <a:xfrm rot="2289303">
            <a:off x="5844665" y="4738441"/>
            <a:ext cx="865604" cy="871980"/>
          </a:xfrm>
          <a:prstGeom prst="plus">
            <a:avLst>
              <a:gd name="adj" fmla="val 41070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십자형 16">
            <a:extLst>
              <a:ext uri="{FF2B5EF4-FFF2-40B4-BE49-F238E27FC236}">
                <a16:creationId xmlns:a16="http://schemas.microsoft.com/office/drawing/2014/main" id="{F78B1570-89D4-4E1C-AF82-B0D90CDA89A5}"/>
              </a:ext>
            </a:extLst>
          </p:cNvPr>
          <p:cNvSpPr/>
          <p:nvPr/>
        </p:nvSpPr>
        <p:spPr>
          <a:xfrm rot="2289303">
            <a:off x="5858042" y="4071190"/>
            <a:ext cx="865604" cy="871980"/>
          </a:xfrm>
          <a:prstGeom prst="plus">
            <a:avLst>
              <a:gd name="adj" fmla="val 41070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2766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3847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장난꾸러기 같은 여자 사람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사진이 들어오면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26137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https://pixabay.com/photos/model-girl-woman-young-fashion-616189/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90FE624-78E4-4221-B3FC-655EC2111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203" y="1741857"/>
            <a:ext cx="6419594" cy="427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8350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2663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– TP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6664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손인지 귀인지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…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입이 저렇게 동글다니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…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우리의 로직은 사람으로 안 볼 것 같습니다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EAB9-E57B-4E82-9E68-216E44906F31}"/>
              </a:ext>
            </a:extLst>
          </p:cNvPr>
          <p:cNvSpPr txBox="1"/>
          <p:nvPr/>
        </p:nvSpPr>
        <p:spPr>
          <a:xfrm>
            <a:off x="225910" y="6318332"/>
            <a:ext cx="526137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https://pixabay.com/photos/model-girl-woman-young-fashion-616189/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90FE624-78E4-4221-B3FC-655EC2111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203" y="1741857"/>
            <a:ext cx="6419594" cy="4276386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3C2E37C3-D278-40F2-BBDA-F30D6AB2B6C0}"/>
              </a:ext>
            </a:extLst>
          </p:cNvPr>
          <p:cNvGrpSpPr/>
          <p:nvPr/>
        </p:nvGrpSpPr>
        <p:grpSpPr>
          <a:xfrm rot="800330">
            <a:off x="4948516" y="2292796"/>
            <a:ext cx="2062457" cy="3260665"/>
            <a:chOff x="5618388" y="2299538"/>
            <a:chExt cx="1124176" cy="1626741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F14F018-CDF0-4A10-A529-A2350BCD99D9}"/>
                </a:ext>
              </a:extLst>
            </p:cNvPr>
            <p:cNvSpPr/>
            <p:nvPr/>
          </p:nvSpPr>
          <p:spPr>
            <a:xfrm rot="21025410">
              <a:off x="5618388" y="2299538"/>
              <a:ext cx="1124176" cy="162674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84FD7F78-3377-49BA-8780-B14B9D47EF08}"/>
                </a:ext>
              </a:extLst>
            </p:cNvPr>
            <p:cNvCxnSpPr/>
            <p:nvPr/>
          </p:nvCxnSpPr>
          <p:spPr>
            <a:xfrm flipV="1">
              <a:off x="5682343" y="2948473"/>
              <a:ext cx="413657" cy="93306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1517B48-AAB4-402A-ACB4-103E51DCD3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07967" y="2780521"/>
              <a:ext cx="332791" cy="139959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F783B62-60A9-4634-A2F8-18B9F0456846}"/>
                </a:ext>
              </a:extLst>
            </p:cNvPr>
            <p:cNvSpPr/>
            <p:nvPr/>
          </p:nvSpPr>
          <p:spPr>
            <a:xfrm rot="20759188">
              <a:off x="5767688" y="3081247"/>
              <a:ext cx="318111" cy="14426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CE9CE4B1-628E-48C0-A58D-E3D9D4C410D0}"/>
                </a:ext>
              </a:extLst>
            </p:cNvPr>
            <p:cNvSpPr/>
            <p:nvPr/>
          </p:nvSpPr>
          <p:spPr>
            <a:xfrm rot="20759188">
              <a:off x="6270590" y="2942216"/>
              <a:ext cx="318111" cy="14426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3F70516-33B5-4199-89D9-FBE003FA3C88}"/>
                </a:ext>
              </a:extLst>
            </p:cNvPr>
            <p:cNvSpPr/>
            <p:nvPr/>
          </p:nvSpPr>
          <p:spPr>
            <a:xfrm rot="20759188">
              <a:off x="6058732" y="3536884"/>
              <a:ext cx="479175" cy="98080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593FC19A-1EE7-4712-8C0E-5B80634B97A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8423" y="3025824"/>
              <a:ext cx="106902" cy="329587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603AE77C-001F-4740-AE74-E9F463ECE905}"/>
                </a:ext>
              </a:extLst>
            </p:cNvPr>
            <p:cNvSpPr/>
            <p:nvPr/>
          </p:nvSpPr>
          <p:spPr>
            <a:xfrm rot="20759188">
              <a:off x="6089896" y="3306852"/>
              <a:ext cx="327745" cy="10566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3275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63609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Sample Project - ML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9EC8A-AD01-4EDE-855F-D0BCD333E5D8}"/>
              </a:ext>
            </a:extLst>
          </p:cNvPr>
          <p:cNvSpPr txBox="1"/>
          <p:nvPr/>
        </p:nvSpPr>
        <p:spPr>
          <a:xfrm>
            <a:off x="585117" y="1321975"/>
            <a:ext cx="973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기계학습 방식에서 개발자는 데이터부터 모아야 합니다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그리고 훈련을 시키면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,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사람 얼굴을 판별할 수 있는 모델이 생성됩니다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FD4A21-575D-4B12-93F7-CAA7FB5FC69A}"/>
              </a:ext>
            </a:extLst>
          </p:cNvPr>
          <p:cNvSpPr txBox="1"/>
          <p:nvPr/>
        </p:nvSpPr>
        <p:spPr>
          <a:xfrm>
            <a:off x="5562338" y="946210"/>
            <a:ext cx="14510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※ Machine Learning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4BAA868-11D3-4AC9-A3F6-A1CB2C840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706" y="1936247"/>
            <a:ext cx="1319242" cy="9825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F298435-178E-47A8-AD80-66B61D3EE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673" y="1936246"/>
            <a:ext cx="1059274" cy="135587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8FB6442-D675-4147-BA12-C2FFBBBE88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06" y="3002039"/>
            <a:ext cx="1320467" cy="87824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C00B673-1B0E-4A97-8F60-12BB1735C2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395" y="3374266"/>
            <a:ext cx="1464268" cy="97541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1985A71-E84F-4570-B129-D1FCE22C9E5A}"/>
              </a:ext>
            </a:extLst>
          </p:cNvPr>
          <p:cNvSpPr txBox="1"/>
          <p:nvPr/>
        </p:nvSpPr>
        <p:spPr>
          <a:xfrm>
            <a:off x="225910" y="5245310"/>
            <a:ext cx="5884944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6"/>
              </a:rPr>
              <a:t>https://pixabay.com/photos/woman-girl-beauty-the-charm-of-the-4733105/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2DCD33-6B67-4FEB-AE33-AEB5258CC224}"/>
              </a:ext>
            </a:extLst>
          </p:cNvPr>
          <p:cNvSpPr txBox="1"/>
          <p:nvPr/>
        </p:nvSpPr>
        <p:spPr>
          <a:xfrm>
            <a:off x="225910" y="5469240"/>
            <a:ext cx="551785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7"/>
              </a:rPr>
              <a:t>https://pixabay.com/photos/girl-woman-beauty-portrait-hair-4734172/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56BF7D-DD79-4CC0-9ACD-E6B4BA1662F3}"/>
              </a:ext>
            </a:extLst>
          </p:cNvPr>
          <p:cNvSpPr txBox="1"/>
          <p:nvPr/>
        </p:nvSpPr>
        <p:spPr>
          <a:xfrm>
            <a:off x="225910" y="5693179"/>
            <a:ext cx="526137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8"/>
              </a:rPr>
              <a:t>https://pixabay.com/photos/hijab-headscarf-portrait-veil-3064633/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58DD14-411E-486C-BE04-AF0AF089A2FF}"/>
              </a:ext>
            </a:extLst>
          </p:cNvPr>
          <p:cNvSpPr txBox="1"/>
          <p:nvPr/>
        </p:nvSpPr>
        <p:spPr>
          <a:xfrm>
            <a:off x="225910" y="5907784"/>
            <a:ext cx="5261377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9"/>
              </a:rPr>
              <a:t>https://pixabay.com/photos/model-girl-woman-young-fashion-616189/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B91F4E-D195-4365-ACC8-DB314A0A0ABB}"/>
              </a:ext>
            </a:extLst>
          </p:cNvPr>
          <p:cNvSpPr txBox="1"/>
          <p:nvPr/>
        </p:nvSpPr>
        <p:spPr>
          <a:xfrm>
            <a:off x="1507629" y="4492392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Data</a:t>
            </a: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718904B9-3773-40B2-AA29-45D67F4CC76E}"/>
              </a:ext>
            </a:extLst>
          </p:cNvPr>
          <p:cNvSpPr/>
          <p:nvPr/>
        </p:nvSpPr>
        <p:spPr>
          <a:xfrm>
            <a:off x="3523686" y="2973184"/>
            <a:ext cx="754670" cy="57181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B8F033-B57A-4878-8280-578F74AC7CDD}"/>
              </a:ext>
            </a:extLst>
          </p:cNvPr>
          <p:cNvSpPr txBox="1"/>
          <p:nvPr/>
        </p:nvSpPr>
        <p:spPr>
          <a:xfrm>
            <a:off x="225910" y="6113056"/>
            <a:ext cx="5705408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10"/>
              </a:rPr>
              <a:t>https://pixabay.com/photos/algorithm-images-by-machine-learn-3859539/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3EADE56-516C-4200-8278-19C5CEEAACF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39765" y="1852741"/>
            <a:ext cx="4219044" cy="28126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364DEF3-F473-45EA-97EA-52AACD89FAAB}"/>
              </a:ext>
            </a:extLst>
          </p:cNvPr>
          <p:cNvSpPr txBox="1"/>
          <p:nvPr/>
        </p:nvSpPr>
        <p:spPr>
          <a:xfrm>
            <a:off x="6057807" y="4492392"/>
            <a:ext cx="982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Training</a:t>
            </a: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ED81CD46-382F-4805-A880-FBEB449CA34C}"/>
              </a:ext>
            </a:extLst>
          </p:cNvPr>
          <p:cNvSpPr/>
          <p:nvPr/>
        </p:nvSpPr>
        <p:spPr>
          <a:xfrm>
            <a:off x="8893794" y="2973184"/>
            <a:ext cx="754670" cy="57181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3F0FF2-EA7D-48D3-A767-DFE7859385CB}"/>
              </a:ext>
            </a:extLst>
          </p:cNvPr>
          <p:cNvSpPr txBox="1"/>
          <p:nvPr/>
        </p:nvSpPr>
        <p:spPr>
          <a:xfrm>
            <a:off x="225910" y="6318332"/>
            <a:ext cx="4653838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12"/>
              </a:rPr>
              <a:t>https://pixabay.com/illustrations/neural-network-3637503/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FAF1350-EE50-4530-A9C7-6AA2DBF6527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841283" y="2731085"/>
            <a:ext cx="1877349" cy="105600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31E9372-AB87-40E6-A903-91CC3D7D34C0}"/>
              </a:ext>
            </a:extLst>
          </p:cNvPr>
          <p:cNvSpPr txBox="1"/>
          <p:nvPr/>
        </p:nvSpPr>
        <p:spPr>
          <a:xfrm>
            <a:off x="10586303" y="4492392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Model</a:t>
            </a:r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FFEA1F3F-1E45-4619-9555-F46C4690EF18}"/>
              </a:ext>
            </a:extLst>
          </p:cNvPr>
          <p:cNvSpPr/>
          <p:nvPr/>
        </p:nvSpPr>
        <p:spPr>
          <a:xfrm>
            <a:off x="1576874" y="4833258"/>
            <a:ext cx="9731829" cy="177282"/>
          </a:xfrm>
          <a:custGeom>
            <a:avLst/>
            <a:gdLst>
              <a:gd name="connsiteX0" fmla="*/ 0 w 9731829"/>
              <a:gd name="connsiteY0" fmla="*/ 121298 h 177282"/>
              <a:gd name="connsiteX1" fmla="*/ 46653 w 9731829"/>
              <a:gd name="connsiteY1" fmla="*/ 102637 h 177282"/>
              <a:gd name="connsiteX2" fmla="*/ 83976 w 9731829"/>
              <a:gd name="connsiteY2" fmla="*/ 93306 h 177282"/>
              <a:gd name="connsiteX3" fmla="*/ 111968 w 9731829"/>
              <a:gd name="connsiteY3" fmla="*/ 83976 h 177282"/>
              <a:gd name="connsiteX4" fmla="*/ 139959 w 9731829"/>
              <a:gd name="connsiteY4" fmla="*/ 65315 h 177282"/>
              <a:gd name="connsiteX5" fmla="*/ 345233 w 9731829"/>
              <a:gd name="connsiteY5" fmla="*/ 93306 h 177282"/>
              <a:gd name="connsiteX6" fmla="*/ 373225 w 9731829"/>
              <a:gd name="connsiteY6" fmla="*/ 111968 h 177282"/>
              <a:gd name="connsiteX7" fmla="*/ 429208 w 9731829"/>
              <a:gd name="connsiteY7" fmla="*/ 130629 h 177282"/>
              <a:gd name="connsiteX8" fmla="*/ 681135 w 9731829"/>
              <a:gd name="connsiteY8" fmla="*/ 111968 h 177282"/>
              <a:gd name="connsiteX9" fmla="*/ 718457 w 9731829"/>
              <a:gd name="connsiteY9" fmla="*/ 102637 h 177282"/>
              <a:gd name="connsiteX10" fmla="*/ 765110 w 9731829"/>
              <a:gd name="connsiteY10" fmla="*/ 93306 h 177282"/>
              <a:gd name="connsiteX11" fmla="*/ 802433 w 9731829"/>
              <a:gd name="connsiteY11" fmla="*/ 83976 h 177282"/>
              <a:gd name="connsiteX12" fmla="*/ 877078 w 9731829"/>
              <a:gd name="connsiteY12" fmla="*/ 65315 h 177282"/>
              <a:gd name="connsiteX13" fmla="*/ 1110343 w 9731829"/>
              <a:gd name="connsiteY13" fmla="*/ 83976 h 177282"/>
              <a:gd name="connsiteX14" fmla="*/ 1175657 w 9731829"/>
              <a:gd name="connsiteY14" fmla="*/ 102637 h 177282"/>
              <a:gd name="connsiteX15" fmla="*/ 1212980 w 9731829"/>
              <a:gd name="connsiteY15" fmla="*/ 121298 h 177282"/>
              <a:gd name="connsiteX16" fmla="*/ 1268964 w 9731829"/>
              <a:gd name="connsiteY16" fmla="*/ 139959 h 177282"/>
              <a:gd name="connsiteX17" fmla="*/ 1306286 w 9731829"/>
              <a:gd name="connsiteY17" fmla="*/ 149290 h 177282"/>
              <a:gd name="connsiteX18" fmla="*/ 1343608 w 9731829"/>
              <a:gd name="connsiteY18" fmla="*/ 167951 h 177282"/>
              <a:gd name="connsiteX19" fmla="*/ 1371600 w 9731829"/>
              <a:gd name="connsiteY19" fmla="*/ 177282 h 177282"/>
              <a:gd name="connsiteX20" fmla="*/ 1539551 w 9731829"/>
              <a:gd name="connsiteY20" fmla="*/ 167951 h 177282"/>
              <a:gd name="connsiteX21" fmla="*/ 1623527 w 9731829"/>
              <a:gd name="connsiteY21" fmla="*/ 139959 h 177282"/>
              <a:gd name="connsiteX22" fmla="*/ 1707502 w 9731829"/>
              <a:gd name="connsiteY22" fmla="*/ 121298 h 177282"/>
              <a:gd name="connsiteX23" fmla="*/ 1754155 w 9731829"/>
              <a:gd name="connsiteY23" fmla="*/ 102637 h 177282"/>
              <a:gd name="connsiteX24" fmla="*/ 1791478 w 9731829"/>
              <a:gd name="connsiteY24" fmla="*/ 93306 h 177282"/>
              <a:gd name="connsiteX25" fmla="*/ 1828800 w 9731829"/>
              <a:gd name="connsiteY25" fmla="*/ 74645 h 177282"/>
              <a:gd name="connsiteX26" fmla="*/ 1894115 w 9731829"/>
              <a:gd name="connsiteY26" fmla="*/ 65315 h 177282"/>
              <a:gd name="connsiteX27" fmla="*/ 1940768 w 9731829"/>
              <a:gd name="connsiteY27" fmla="*/ 55984 h 177282"/>
              <a:gd name="connsiteX28" fmla="*/ 1996751 w 9731829"/>
              <a:gd name="connsiteY28" fmla="*/ 46653 h 177282"/>
              <a:gd name="connsiteX29" fmla="*/ 2341984 w 9731829"/>
              <a:gd name="connsiteY29" fmla="*/ 55984 h 177282"/>
              <a:gd name="connsiteX30" fmla="*/ 2369976 w 9731829"/>
              <a:gd name="connsiteY30" fmla="*/ 65315 h 177282"/>
              <a:gd name="connsiteX31" fmla="*/ 2416629 w 9731829"/>
              <a:gd name="connsiteY31" fmla="*/ 74645 h 177282"/>
              <a:gd name="connsiteX32" fmla="*/ 2509935 w 9731829"/>
              <a:gd name="connsiteY32" fmla="*/ 83976 h 177282"/>
              <a:gd name="connsiteX33" fmla="*/ 2565919 w 9731829"/>
              <a:gd name="connsiteY33" fmla="*/ 102637 h 177282"/>
              <a:gd name="connsiteX34" fmla="*/ 2789853 w 9731829"/>
              <a:gd name="connsiteY34" fmla="*/ 121298 h 177282"/>
              <a:gd name="connsiteX35" fmla="*/ 3125755 w 9731829"/>
              <a:gd name="connsiteY35" fmla="*/ 111968 h 177282"/>
              <a:gd name="connsiteX36" fmla="*/ 3172408 w 9731829"/>
              <a:gd name="connsiteY36" fmla="*/ 102637 h 177282"/>
              <a:gd name="connsiteX37" fmla="*/ 3209731 w 9731829"/>
              <a:gd name="connsiteY37" fmla="*/ 93306 h 177282"/>
              <a:gd name="connsiteX38" fmla="*/ 3853543 w 9731829"/>
              <a:gd name="connsiteY38" fmla="*/ 83976 h 177282"/>
              <a:gd name="connsiteX39" fmla="*/ 3928188 w 9731829"/>
              <a:gd name="connsiteY39" fmla="*/ 65315 h 177282"/>
              <a:gd name="connsiteX40" fmla="*/ 3956180 w 9731829"/>
              <a:gd name="connsiteY40" fmla="*/ 55984 h 177282"/>
              <a:gd name="connsiteX41" fmla="*/ 4068147 w 9731829"/>
              <a:gd name="connsiteY41" fmla="*/ 37323 h 177282"/>
              <a:gd name="connsiteX42" fmla="*/ 4105470 w 9731829"/>
              <a:gd name="connsiteY42" fmla="*/ 27992 h 177282"/>
              <a:gd name="connsiteX43" fmla="*/ 4170784 w 9731829"/>
              <a:gd name="connsiteY43" fmla="*/ 9331 h 177282"/>
              <a:gd name="connsiteX44" fmla="*/ 4236098 w 9731829"/>
              <a:gd name="connsiteY44" fmla="*/ 0 h 177282"/>
              <a:gd name="connsiteX45" fmla="*/ 4385388 w 9731829"/>
              <a:gd name="connsiteY45" fmla="*/ 9331 h 177282"/>
              <a:gd name="connsiteX46" fmla="*/ 4413380 w 9731829"/>
              <a:gd name="connsiteY46" fmla="*/ 18662 h 177282"/>
              <a:gd name="connsiteX47" fmla="*/ 4450702 w 9731829"/>
              <a:gd name="connsiteY47" fmla="*/ 27992 h 177282"/>
              <a:gd name="connsiteX48" fmla="*/ 4478694 w 9731829"/>
              <a:gd name="connsiteY48" fmla="*/ 37323 h 177282"/>
              <a:gd name="connsiteX49" fmla="*/ 4553339 w 9731829"/>
              <a:gd name="connsiteY49" fmla="*/ 55984 h 177282"/>
              <a:gd name="connsiteX50" fmla="*/ 4963886 w 9731829"/>
              <a:gd name="connsiteY50" fmla="*/ 46653 h 177282"/>
              <a:gd name="connsiteX51" fmla="*/ 5075853 w 9731829"/>
              <a:gd name="connsiteY51" fmla="*/ 27992 h 177282"/>
              <a:gd name="connsiteX52" fmla="*/ 5225143 w 9731829"/>
              <a:gd name="connsiteY52" fmla="*/ 37323 h 177282"/>
              <a:gd name="connsiteX53" fmla="*/ 5281127 w 9731829"/>
              <a:gd name="connsiteY53" fmla="*/ 55984 h 177282"/>
              <a:gd name="connsiteX54" fmla="*/ 5355772 w 9731829"/>
              <a:gd name="connsiteY54" fmla="*/ 74645 h 177282"/>
              <a:gd name="connsiteX55" fmla="*/ 5523723 w 9731829"/>
              <a:gd name="connsiteY55" fmla="*/ 65315 h 177282"/>
              <a:gd name="connsiteX56" fmla="*/ 5626359 w 9731829"/>
              <a:gd name="connsiteY56" fmla="*/ 55984 h 177282"/>
              <a:gd name="connsiteX57" fmla="*/ 5728996 w 9731829"/>
              <a:gd name="connsiteY57" fmla="*/ 65315 h 177282"/>
              <a:gd name="connsiteX58" fmla="*/ 5775649 w 9731829"/>
              <a:gd name="connsiteY58" fmla="*/ 74645 h 177282"/>
              <a:gd name="connsiteX59" fmla="*/ 5812972 w 9731829"/>
              <a:gd name="connsiteY59" fmla="*/ 83976 h 177282"/>
              <a:gd name="connsiteX60" fmla="*/ 6074229 w 9731829"/>
              <a:gd name="connsiteY60" fmla="*/ 93306 h 177282"/>
              <a:gd name="connsiteX61" fmla="*/ 6176866 w 9731829"/>
              <a:gd name="connsiteY61" fmla="*/ 102637 h 177282"/>
              <a:gd name="connsiteX62" fmla="*/ 6204857 w 9731829"/>
              <a:gd name="connsiteY62" fmla="*/ 111968 h 177282"/>
              <a:gd name="connsiteX63" fmla="*/ 6251510 w 9731829"/>
              <a:gd name="connsiteY63" fmla="*/ 121298 h 177282"/>
              <a:gd name="connsiteX64" fmla="*/ 6979298 w 9731829"/>
              <a:gd name="connsiteY64" fmla="*/ 121298 h 177282"/>
              <a:gd name="connsiteX65" fmla="*/ 7007290 w 9731829"/>
              <a:gd name="connsiteY65" fmla="*/ 130629 h 177282"/>
              <a:gd name="connsiteX66" fmla="*/ 7044612 w 9731829"/>
              <a:gd name="connsiteY66" fmla="*/ 139959 h 177282"/>
              <a:gd name="connsiteX67" fmla="*/ 7137919 w 9731829"/>
              <a:gd name="connsiteY67" fmla="*/ 149290 h 177282"/>
              <a:gd name="connsiteX68" fmla="*/ 7380515 w 9731829"/>
              <a:gd name="connsiteY68" fmla="*/ 139959 h 177282"/>
              <a:gd name="connsiteX69" fmla="*/ 7427168 w 9731829"/>
              <a:gd name="connsiteY69" fmla="*/ 130629 h 177282"/>
              <a:gd name="connsiteX70" fmla="*/ 7464490 w 9731829"/>
              <a:gd name="connsiteY70" fmla="*/ 121298 h 177282"/>
              <a:gd name="connsiteX71" fmla="*/ 7875037 w 9731829"/>
              <a:gd name="connsiteY71" fmla="*/ 111968 h 177282"/>
              <a:gd name="connsiteX72" fmla="*/ 7912359 w 9731829"/>
              <a:gd name="connsiteY72" fmla="*/ 102637 h 177282"/>
              <a:gd name="connsiteX73" fmla="*/ 7940351 w 9731829"/>
              <a:gd name="connsiteY73" fmla="*/ 93306 h 177282"/>
              <a:gd name="connsiteX74" fmla="*/ 8425543 w 9731829"/>
              <a:gd name="connsiteY74" fmla="*/ 74645 h 177282"/>
              <a:gd name="connsiteX75" fmla="*/ 8733453 w 9731829"/>
              <a:gd name="connsiteY75" fmla="*/ 74645 h 177282"/>
              <a:gd name="connsiteX76" fmla="*/ 9218645 w 9731829"/>
              <a:gd name="connsiteY76" fmla="*/ 83976 h 177282"/>
              <a:gd name="connsiteX77" fmla="*/ 9265298 w 9731829"/>
              <a:gd name="connsiteY77" fmla="*/ 93306 h 177282"/>
              <a:gd name="connsiteX78" fmla="*/ 9302621 w 9731829"/>
              <a:gd name="connsiteY78" fmla="*/ 102637 h 177282"/>
              <a:gd name="connsiteX79" fmla="*/ 9470572 w 9731829"/>
              <a:gd name="connsiteY79" fmla="*/ 93306 h 177282"/>
              <a:gd name="connsiteX80" fmla="*/ 9535886 w 9731829"/>
              <a:gd name="connsiteY80" fmla="*/ 74645 h 177282"/>
              <a:gd name="connsiteX81" fmla="*/ 9591870 w 9731829"/>
              <a:gd name="connsiteY81" fmla="*/ 55984 h 177282"/>
              <a:gd name="connsiteX82" fmla="*/ 9657184 w 9731829"/>
              <a:gd name="connsiteY82" fmla="*/ 46653 h 177282"/>
              <a:gd name="connsiteX83" fmla="*/ 9731829 w 9731829"/>
              <a:gd name="connsiteY83" fmla="*/ 9331 h 177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9731829" h="177282">
                <a:moveTo>
                  <a:pt x="0" y="121298"/>
                </a:moveTo>
                <a:cubicBezTo>
                  <a:pt x="15551" y="115078"/>
                  <a:pt x="30764" y="107933"/>
                  <a:pt x="46653" y="102637"/>
                </a:cubicBezTo>
                <a:cubicBezTo>
                  <a:pt x="58819" y="98582"/>
                  <a:pt x="71645" y="96829"/>
                  <a:pt x="83976" y="93306"/>
                </a:cubicBezTo>
                <a:cubicBezTo>
                  <a:pt x="93433" y="90604"/>
                  <a:pt x="102637" y="87086"/>
                  <a:pt x="111968" y="83976"/>
                </a:cubicBezTo>
                <a:cubicBezTo>
                  <a:pt x="121298" y="77756"/>
                  <a:pt x="128758" y="65848"/>
                  <a:pt x="139959" y="65315"/>
                </a:cubicBezTo>
                <a:cubicBezTo>
                  <a:pt x="250797" y="60037"/>
                  <a:pt x="275373" y="53386"/>
                  <a:pt x="345233" y="93306"/>
                </a:cubicBezTo>
                <a:cubicBezTo>
                  <a:pt x="354970" y="98870"/>
                  <a:pt x="362977" y="107413"/>
                  <a:pt x="373225" y="111968"/>
                </a:cubicBezTo>
                <a:cubicBezTo>
                  <a:pt x="391200" y="119957"/>
                  <a:pt x="429208" y="130629"/>
                  <a:pt x="429208" y="130629"/>
                </a:cubicBezTo>
                <a:cubicBezTo>
                  <a:pt x="465115" y="128235"/>
                  <a:pt x="635850" y="117629"/>
                  <a:pt x="681135" y="111968"/>
                </a:cubicBezTo>
                <a:cubicBezTo>
                  <a:pt x="693860" y="110377"/>
                  <a:pt x="705939" y="105419"/>
                  <a:pt x="718457" y="102637"/>
                </a:cubicBezTo>
                <a:cubicBezTo>
                  <a:pt x="733938" y="99197"/>
                  <a:pt x="749629" y="96746"/>
                  <a:pt x="765110" y="93306"/>
                </a:cubicBezTo>
                <a:cubicBezTo>
                  <a:pt x="777628" y="90524"/>
                  <a:pt x="789915" y="86758"/>
                  <a:pt x="802433" y="83976"/>
                </a:cubicBezTo>
                <a:cubicBezTo>
                  <a:pt x="869985" y="68965"/>
                  <a:pt x="827061" y="81986"/>
                  <a:pt x="877078" y="65315"/>
                </a:cubicBezTo>
                <a:cubicBezTo>
                  <a:pt x="930589" y="68882"/>
                  <a:pt x="1049153" y="75235"/>
                  <a:pt x="1110343" y="83976"/>
                </a:cubicBezTo>
                <a:cubicBezTo>
                  <a:pt x="1122187" y="85668"/>
                  <a:pt x="1162359" y="96938"/>
                  <a:pt x="1175657" y="102637"/>
                </a:cubicBezTo>
                <a:cubicBezTo>
                  <a:pt x="1188442" y="108116"/>
                  <a:pt x="1200065" y="116132"/>
                  <a:pt x="1212980" y="121298"/>
                </a:cubicBezTo>
                <a:cubicBezTo>
                  <a:pt x="1231244" y="128603"/>
                  <a:pt x="1249881" y="135188"/>
                  <a:pt x="1268964" y="139959"/>
                </a:cubicBezTo>
                <a:cubicBezTo>
                  <a:pt x="1281405" y="143069"/>
                  <a:pt x="1294279" y="144787"/>
                  <a:pt x="1306286" y="149290"/>
                </a:cubicBezTo>
                <a:cubicBezTo>
                  <a:pt x="1319309" y="154174"/>
                  <a:pt x="1330824" y="162472"/>
                  <a:pt x="1343608" y="167951"/>
                </a:cubicBezTo>
                <a:cubicBezTo>
                  <a:pt x="1352648" y="171825"/>
                  <a:pt x="1362269" y="174172"/>
                  <a:pt x="1371600" y="177282"/>
                </a:cubicBezTo>
                <a:cubicBezTo>
                  <a:pt x="1427584" y="174172"/>
                  <a:pt x="1483711" y="173027"/>
                  <a:pt x="1539551" y="167951"/>
                </a:cubicBezTo>
                <a:cubicBezTo>
                  <a:pt x="1573813" y="164836"/>
                  <a:pt x="1590188" y="149961"/>
                  <a:pt x="1623527" y="139959"/>
                </a:cubicBezTo>
                <a:cubicBezTo>
                  <a:pt x="1697524" y="117760"/>
                  <a:pt x="1642852" y="142848"/>
                  <a:pt x="1707502" y="121298"/>
                </a:cubicBezTo>
                <a:cubicBezTo>
                  <a:pt x="1723391" y="116001"/>
                  <a:pt x="1738266" y="107933"/>
                  <a:pt x="1754155" y="102637"/>
                </a:cubicBezTo>
                <a:cubicBezTo>
                  <a:pt x="1766321" y="98582"/>
                  <a:pt x="1779471" y="97809"/>
                  <a:pt x="1791478" y="93306"/>
                </a:cubicBezTo>
                <a:cubicBezTo>
                  <a:pt x="1804501" y="88422"/>
                  <a:pt x="1815381" y="78305"/>
                  <a:pt x="1828800" y="74645"/>
                </a:cubicBezTo>
                <a:cubicBezTo>
                  <a:pt x="1850018" y="68859"/>
                  <a:pt x="1872422" y="68931"/>
                  <a:pt x="1894115" y="65315"/>
                </a:cubicBezTo>
                <a:cubicBezTo>
                  <a:pt x="1909758" y="62708"/>
                  <a:pt x="1925165" y="58821"/>
                  <a:pt x="1940768" y="55984"/>
                </a:cubicBezTo>
                <a:cubicBezTo>
                  <a:pt x="1959381" y="52600"/>
                  <a:pt x="1978090" y="49763"/>
                  <a:pt x="1996751" y="46653"/>
                </a:cubicBezTo>
                <a:cubicBezTo>
                  <a:pt x="2111829" y="49763"/>
                  <a:pt x="2227008" y="50235"/>
                  <a:pt x="2341984" y="55984"/>
                </a:cubicBezTo>
                <a:cubicBezTo>
                  <a:pt x="2351807" y="56475"/>
                  <a:pt x="2360434" y="62930"/>
                  <a:pt x="2369976" y="65315"/>
                </a:cubicBezTo>
                <a:cubicBezTo>
                  <a:pt x="2385361" y="69161"/>
                  <a:pt x="2400909" y="72549"/>
                  <a:pt x="2416629" y="74645"/>
                </a:cubicBezTo>
                <a:cubicBezTo>
                  <a:pt x="2447612" y="78776"/>
                  <a:pt x="2478833" y="80866"/>
                  <a:pt x="2509935" y="83976"/>
                </a:cubicBezTo>
                <a:lnTo>
                  <a:pt x="2565919" y="102637"/>
                </a:lnTo>
                <a:cubicBezTo>
                  <a:pt x="2655949" y="132647"/>
                  <a:pt x="2584044" y="111498"/>
                  <a:pt x="2789853" y="121298"/>
                </a:cubicBezTo>
                <a:cubicBezTo>
                  <a:pt x="2901820" y="118188"/>
                  <a:pt x="3013878" y="117425"/>
                  <a:pt x="3125755" y="111968"/>
                </a:cubicBezTo>
                <a:cubicBezTo>
                  <a:pt x="3141595" y="111195"/>
                  <a:pt x="3156927" y="106077"/>
                  <a:pt x="3172408" y="102637"/>
                </a:cubicBezTo>
                <a:cubicBezTo>
                  <a:pt x="3184927" y="99855"/>
                  <a:pt x="3196912" y="93657"/>
                  <a:pt x="3209731" y="93306"/>
                </a:cubicBezTo>
                <a:cubicBezTo>
                  <a:pt x="3424277" y="87428"/>
                  <a:pt x="3638939" y="87086"/>
                  <a:pt x="3853543" y="83976"/>
                </a:cubicBezTo>
                <a:cubicBezTo>
                  <a:pt x="3917529" y="62647"/>
                  <a:pt x="3838112" y="87834"/>
                  <a:pt x="3928188" y="65315"/>
                </a:cubicBezTo>
                <a:cubicBezTo>
                  <a:pt x="3937730" y="62930"/>
                  <a:pt x="3946536" y="57913"/>
                  <a:pt x="3956180" y="55984"/>
                </a:cubicBezTo>
                <a:cubicBezTo>
                  <a:pt x="3993282" y="48563"/>
                  <a:pt x="4031440" y="46500"/>
                  <a:pt x="4068147" y="37323"/>
                </a:cubicBezTo>
                <a:cubicBezTo>
                  <a:pt x="4080588" y="34213"/>
                  <a:pt x="4093139" y="31515"/>
                  <a:pt x="4105470" y="27992"/>
                </a:cubicBezTo>
                <a:cubicBezTo>
                  <a:pt x="4140441" y="18000"/>
                  <a:pt x="4130681" y="16623"/>
                  <a:pt x="4170784" y="9331"/>
                </a:cubicBezTo>
                <a:cubicBezTo>
                  <a:pt x="4192422" y="5397"/>
                  <a:pt x="4214327" y="3110"/>
                  <a:pt x="4236098" y="0"/>
                </a:cubicBezTo>
                <a:cubicBezTo>
                  <a:pt x="4285861" y="3110"/>
                  <a:pt x="4335802" y="4111"/>
                  <a:pt x="4385388" y="9331"/>
                </a:cubicBezTo>
                <a:cubicBezTo>
                  <a:pt x="4395169" y="10361"/>
                  <a:pt x="4403923" y="15960"/>
                  <a:pt x="4413380" y="18662"/>
                </a:cubicBezTo>
                <a:cubicBezTo>
                  <a:pt x="4425710" y="22185"/>
                  <a:pt x="4438372" y="24469"/>
                  <a:pt x="4450702" y="27992"/>
                </a:cubicBezTo>
                <a:cubicBezTo>
                  <a:pt x="4460159" y="30694"/>
                  <a:pt x="4469205" y="34735"/>
                  <a:pt x="4478694" y="37323"/>
                </a:cubicBezTo>
                <a:cubicBezTo>
                  <a:pt x="4503438" y="44071"/>
                  <a:pt x="4553339" y="55984"/>
                  <a:pt x="4553339" y="55984"/>
                </a:cubicBezTo>
                <a:cubicBezTo>
                  <a:pt x="4690188" y="52874"/>
                  <a:pt x="4827198" y="53976"/>
                  <a:pt x="4963886" y="46653"/>
                </a:cubicBezTo>
                <a:cubicBezTo>
                  <a:pt x="5001669" y="44629"/>
                  <a:pt x="5075853" y="27992"/>
                  <a:pt x="5075853" y="27992"/>
                </a:cubicBezTo>
                <a:cubicBezTo>
                  <a:pt x="5125616" y="31102"/>
                  <a:pt x="5175740" y="30586"/>
                  <a:pt x="5225143" y="37323"/>
                </a:cubicBezTo>
                <a:cubicBezTo>
                  <a:pt x="5244633" y="39981"/>
                  <a:pt x="5262466" y="49764"/>
                  <a:pt x="5281127" y="55984"/>
                </a:cubicBezTo>
                <a:cubicBezTo>
                  <a:pt x="5324168" y="70331"/>
                  <a:pt x="5299468" y="63385"/>
                  <a:pt x="5355772" y="74645"/>
                </a:cubicBezTo>
                <a:lnTo>
                  <a:pt x="5523723" y="65315"/>
                </a:lnTo>
                <a:cubicBezTo>
                  <a:pt x="5557995" y="62951"/>
                  <a:pt x="5592006" y="55984"/>
                  <a:pt x="5626359" y="55984"/>
                </a:cubicBezTo>
                <a:cubicBezTo>
                  <a:pt x="5660712" y="55984"/>
                  <a:pt x="5694784" y="62205"/>
                  <a:pt x="5728996" y="65315"/>
                </a:cubicBezTo>
                <a:cubicBezTo>
                  <a:pt x="5744547" y="68425"/>
                  <a:pt x="5760168" y="71205"/>
                  <a:pt x="5775649" y="74645"/>
                </a:cubicBezTo>
                <a:cubicBezTo>
                  <a:pt x="5788168" y="77427"/>
                  <a:pt x="5800173" y="83176"/>
                  <a:pt x="5812972" y="83976"/>
                </a:cubicBezTo>
                <a:cubicBezTo>
                  <a:pt x="5899943" y="89412"/>
                  <a:pt x="5987143" y="90196"/>
                  <a:pt x="6074229" y="93306"/>
                </a:cubicBezTo>
                <a:cubicBezTo>
                  <a:pt x="6108441" y="96416"/>
                  <a:pt x="6142858" y="97778"/>
                  <a:pt x="6176866" y="102637"/>
                </a:cubicBezTo>
                <a:cubicBezTo>
                  <a:pt x="6186602" y="104028"/>
                  <a:pt x="6195316" y="109583"/>
                  <a:pt x="6204857" y="111968"/>
                </a:cubicBezTo>
                <a:cubicBezTo>
                  <a:pt x="6220242" y="115814"/>
                  <a:pt x="6235959" y="118188"/>
                  <a:pt x="6251510" y="121298"/>
                </a:cubicBezTo>
                <a:cubicBezTo>
                  <a:pt x="6551675" y="115295"/>
                  <a:pt x="6704615" y="103577"/>
                  <a:pt x="6979298" y="121298"/>
                </a:cubicBezTo>
                <a:cubicBezTo>
                  <a:pt x="6989113" y="121931"/>
                  <a:pt x="6997833" y="127927"/>
                  <a:pt x="7007290" y="130629"/>
                </a:cubicBezTo>
                <a:cubicBezTo>
                  <a:pt x="7019620" y="134152"/>
                  <a:pt x="7031917" y="138146"/>
                  <a:pt x="7044612" y="139959"/>
                </a:cubicBezTo>
                <a:cubicBezTo>
                  <a:pt x="7075555" y="144379"/>
                  <a:pt x="7106817" y="146180"/>
                  <a:pt x="7137919" y="149290"/>
                </a:cubicBezTo>
                <a:cubicBezTo>
                  <a:pt x="7218784" y="146180"/>
                  <a:pt x="7299758" y="145169"/>
                  <a:pt x="7380515" y="139959"/>
                </a:cubicBezTo>
                <a:cubicBezTo>
                  <a:pt x="7396341" y="138938"/>
                  <a:pt x="7411687" y="134069"/>
                  <a:pt x="7427168" y="130629"/>
                </a:cubicBezTo>
                <a:cubicBezTo>
                  <a:pt x="7439686" y="127847"/>
                  <a:pt x="7451678" y="121832"/>
                  <a:pt x="7464490" y="121298"/>
                </a:cubicBezTo>
                <a:cubicBezTo>
                  <a:pt x="7601256" y="115599"/>
                  <a:pt x="7738188" y="115078"/>
                  <a:pt x="7875037" y="111968"/>
                </a:cubicBezTo>
                <a:cubicBezTo>
                  <a:pt x="7887478" y="108858"/>
                  <a:pt x="7900029" y="106160"/>
                  <a:pt x="7912359" y="102637"/>
                </a:cubicBezTo>
                <a:cubicBezTo>
                  <a:pt x="7921816" y="99935"/>
                  <a:pt x="7930576" y="94392"/>
                  <a:pt x="7940351" y="93306"/>
                </a:cubicBezTo>
                <a:cubicBezTo>
                  <a:pt x="8060469" y="79960"/>
                  <a:pt x="8365230" y="76275"/>
                  <a:pt x="8425543" y="74645"/>
                </a:cubicBezTo>
                <a:cubicBezTo>
                  <a:pt x="8627078" y="57851"/>
                  <a:pt x="8457489" y="67084"/>
                  <a:pt x="8733453" y="74645"/>
                </a:cubicBezTo>
                <a:lnTo>
                  <a:pt x="9218645" y="83976"/>
                </a:lnTo>
                <a:cubicBezTo>
                  <a:pt x="9234196" y="87086"/>
                  <a:pt x="9249817" y="89866"/>
                  <a:pt x="9265298" y="93306"/>
                </a:cubicBezTo>
                <a:cubicBezTo>
                  <a:pt x="9277817" y="96088"/>
                  <a:pt x="9289797" y="102637"/>
                  <a:pt x="9302621" y="102637"/>
                </a:cubicBezTo>
                <a:cubicBezTo>
                  <a:pt x="9358691" y="102637"/>
                  <a:pt x="9414588" y="96416"/>
                  <a:pt x="9470572" y="93306"/>
                </a:cubicBezTo>
                <a:cubicBezTo>
                  <a:pt x="9564674" y="61941"/>
                  <a:pt x="9418688" y="109805"/>
                  <a:pt x="9535886" y="74645"/>
                </a:cubicBezTo>
                <a:cubicBezTo>
                  <a:pt x="9554727" y="68993"/>
                  <a:pt x="9572397" y="58766"/>
                  <a:pt x="9591870" y="55984"/>
                </a:cubicBezTo>
                <a:lnTo>
                  <a:pt x="9657184" y="46653"/>
                </a:lnTo>
                <a:cubicBezTo>
                  <a:pt x="9721513" y="25210"/>
                  <a:pt x="9699259" y="41901"/>
                  <a:pt x="9731829" y="9331"/>
                </a:cubicBezTo>
              </a:path>
            </a:pathLst>
          </a:cu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3A3E37A7-0154-4E69-9E09-6800A70805AB}"/>
              </a:ext>
            </a:extLst>
          </p:cNvPr>
          <p:cNvCxnSpPr/>
          <p:nvPr/>
        </p:nvCxnSpPr>
        <p:spPr>
          <a:xfrm>
            <a:off x="9182095" y="5024406"/>
            <a:ext cx="178067" cy="3079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F8F383C-9162-4657-8B9B-619E4D93099D}"/>
              </a:ext>
            </a:extLst>
          </p:cNvPr>
          <p:cNvSpPr txBox="1"/>
          <p:nvPr/>
        </p:nvSpPr>
        <p:spPr>
          <a:xfrm>
            <a:off x="7690225" y="5335883"/>
            <a:ext cx="3751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이 과정을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Machine Learning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이라고 합니다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51978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8680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What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</a:t>
            </a:r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is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</a:t>
            </a:r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Machine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</a:t>
            </a:r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Learning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</a:t>
            </a:r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?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498CC9-1EE6-4286-A4FE-50432F54D965}"/>
              </a:ext>
            </a:extLst>
          </p:cNvPr>
          <p:cNvSpPr txBox="1"/>
          <p:nvPr/>
        </p:nvSpPr>
        <p:spPr>
          <a:xfrm>
            <a:off x="585117" y="1321975"/>
            <a:ext cx="10732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Machine learning is functionality that helps software perform a task without explicit programming or rules.</a:t>
            </a:r>
          </a:p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  Traditionally considered a subcategory of artificial intelligence, machine learning involves statistical techniques,</a:t>
            </a:r>
          </a:p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  such as deep learning (aka neural networks), that are inspired by theories about how the human brain</a:t>
            </a:r>
          </a:p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  processes information. [Google]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0BA45-7B0F-4734-AF9C-49AD5FB04103}"/>
              </a:ext>
            </a:extLst>
          </p:cNvPr>
          <p:cNvSpPr txBox="1"/>
          <p:nvPr/>
        </p:nvSpPr>
        <p:spPr>
          <a:xfrm>
            <a:off x="225910" y="6318332"/>
            <a:ext cx="4063933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https://cloud.google.com/what-is-machine-learning/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C61DB0-1465-47EE-B59C-A92E2B36AFA7}"/>
              </a:ext>
            </a:extLst>
          </p:cNvPr>
          <p:cNvSpPr txBox="1"/>
          <p:nvPr/>
        </p:nvSpPr>
        <p:spPr>
          <a:xfrm>
            <a:off x="585117" y="2638486"/>
            <a:ext cx="10732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머신 러닝은 소프트웨어가 명시적인 프로그래밍이나 규칙없이 작업을 수행하도록 도와주는 기능입니다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</a:t>
            </a:r>
          </a:p>
          <a:p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  전통적으로 인공 지능의 하위 범주로 간주되는 기계 학습에는 인간 두뇌가 정보를 처리하는 방법에 대한 이론에서 영감을 얻은</a:t>
            </a:r>
            <a:endParaRPr lang="en-US" altLang="ko-KR" dirty="0">
              <a:latin typeface="런닝맨 전소민체" panose="02000503000000020003" pitchFamily="2" charset="-127"/>
              <a:ea typeface="런닝맨 전소민체" panose="02000503000000020003" pitchFamily="2" charset="-127"/>
            </a:endParaRPr>
          </a:p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 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딥 러닝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(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일명 신경망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과 같은 통계 기술이 포함됩니다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 [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구글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]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2D63969-177C-422F-92B8-F1B35A6968FE}"/>
              </a:ext>
            </a:extLst>
          </p:cNvPr>
          <p:cNvSpPr/>
          <p:nvPr/>
        </p:nvSpPr>
        <p:spPr>
          <a:xfrm>
            <a:off x="1267408" y="3769569"/>
            <a:ext cx="9657184" cy="2407297"/>
          </a:xfrm>
          <a:prstGeom prst="roundRect">
            <a:avLst>
              <a:gd name="adj" fmla="val 814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altLang="ko-KR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Artificial Intelligence (</a:t>
            </a:r>
            <a:r>
              <a:rPr lang="ko-KR" altLang="en-US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인공 지능</a:t>
            </a:r>
            <a:r>
              <a:rPr lang="en-US" altLang="ko-KR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  <a:endParaRPr lang="ko-KR" altLang="en-US" sz="2400" b="1" dirty="0">
              <a:solidFill>
                <a:srgbClr val="0070C0"/>
              </a:solidFill>
              <a:latin typeface="런닝맨 전소민체" panose="02000503000000020003" pitchFamily="2" charset="-127"/>
              <a:ea typeface="런닝맨 전소민체" panose="02000503000000020003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1589361-38E3-4266-A114-8BAE9D26EF38}"/>
              </a:ext>
            </a:extLst>
          </p:cNvPr>
          <p:cNvSpPr/>
          <p:nvPr/>
        </p:nvSpPr>
        <p:spPr>
          <a:xfrm>
            <a:off x="3041780" y="4394717"/>
            <a:ext cx="7699313" cy="1626639"/>
          </a:xfrm>
          <a:prstGeom prst="roundRect">
            <a:avLst>
              <a:gd name="adj" fmla="val 814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altLang="ko-KR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Machine Learning (</a:t>
            </a:r>
            <a:r>
              <a:rPr lang="ko-KR" altLang="en-US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기계 학습</a:t>
            </a:r>
            <a:r>
              <a:rPr lang="en-US" altLang="ko-KR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/</a:t>
            </a:r>
            <a:r>
              <a:rPr lang="ko-KR" altLang="en-US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머신 러닝</a:t>
            </a:r>
            <a:r>
              <a:rPr lang="en-US" altLang="ko-KR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  <a:endParaRPr lang="ko-KR" altLang="en-US" sz="2400" b="1" dirty="0">
              <a:solidFill>
                <a:srgbClr val="0070C0"/>
              </a:solidFill>
              <a:latin typeface="런닝맨 전소민체" panose="02000503000000020003" pitchFamily="2" charset="-127"/>
              <a:ea typeface="런닝맨 전소민체" panose="02000503000000020003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BF336A6-918E-4AB1-BF30-8C6D9067EE38}"/>
              </a:ext>
            </a:extLst>
          </p:cNvPr>
          <p:cNvSpPr/>
          <p:nvPr/>
        </p:nvSpPr>
        <p:spPr>
          <a:xfrm>
            <a:off x="4973221" y="4985787"/>
            <a:ext cx="5605830" cy="864511"/>
          </a:xfrm>
          <a:prstGeom prst="roundRect">
            <a:avLst>
              <a:gd name="adj" fmla="val 814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altLang="ko-KR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Deep Learning (</a:t>
            </a:r>
            <a:r>
              <a:rPr lang="ko-KR" altLang="en-US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딥 러닝</a:t>
            </a:r>
            <a:r>
              <a:rPr lang="en-US" altLang="ko-KR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/</a:t>
            </a:r>
            <a:r>
              <a:rPr lang="ko-KR" altLang="en-US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신경망</a:t>
            </a:r>
            <a:r>
              <a:rPr lang="en-US" altLang="ko-KR" sz="2400" b="1" dirty="0">
                <a:solidFill>
                  <a:srgbClr val="0070C0"/>
                </a:solidFill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  <a:endParaRPr lang="ko-KR" altLang="en-US" sz="2400" b="1" dirty="0">
              <a:solidFill>
                <a:srgbClr val="0070C0"/>
              </a:solidFill>
              <a:latin typeface="런닝맨 전소민체" panose="02000503000000020003" pitchFamily="2" charset="-127"/>
              <a:ea typeface="런닝맨 전소민체" panose="02000503000000020003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57913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2DDC11-ACD9-4067-B835-885463D58E00}"/>
              </a:ext>
            </a:extLst>
          </p:cNvPr>
          <p:cNvSpPr txBox="1"/>
          <p:nvPr/>
        </p:nvSpPr>
        <p:spPr>
          <a:xfrm>
            <a:off x="1965577" y="3044279"/>
            <a:ext cx="8260851" cy="76944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44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More about Machine Learning</a:t>
            </a:r>
            <a:endParaRPr lang="ko-KR" altLang="en-US" sz="44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34551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112679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Categorization of Machine Learning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A84455-8482-4DCD-AD7B-DBF75DC15C11}"/>
              </a:ext>
            </a:extLst>
          </p:cNvPr>
          <p:cNvSpPr txBox="1"/>
          <p:nvPr/>
        </p:nvSpPr>
        <p:spPr>
          <a:xfrm>
            <a:off x="2460572" y="2972103"/>
            <a:ext cx="3460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Supervised Learning (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지도 학습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D0070D-E01A-4FB2-969F-F63F65E1692C}"/>
              </a:ext>
            </a:extLst>
          </p:cNvPr>
          <p:cNvSpPr txBox="1"/>
          <p:nvPr/>
        </p:nvSpPr>
        <p:spPr>
          <a:xfrm>
            <a:off x="2460571" y="4850668"/>
            <a:ext cx="3460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Unsupervised Learning (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비지도 학습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5896CD-0D86-4417-B3D6-C0D8871C4AE9}"/>
              </a:ext>
            </a:extLst>
          </p:cNvPr>
          <p:cNvSpPr txBox="1"/>
          <p:nvPr/>
        </p:nvSpPr>
        <p:spPr>
          <a:xfrm>
            <a:off x="6326555" y="2603380"/>
            <a:ext cx="286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Classification (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분류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6FE729-C189-4A59-9BAF-8ACE3DFEFDDD}"/>
              </a:ext>
            </a:extLst>
          </p:cNvPr>
          <p:cNvSpPr txBox="1"/>
          <p:nvPr/>
        </p:nvSpPr>
        <p:spPr>
          <a:xfrm>
            <a:off x="6326555" y="3340827"/>
            <a:ext cx="286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Regression (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회귀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751299-AA6A-4D36-8E6B-7DCEC39F7B42}"/>
              </a:ext>
            </a:extLst>
          </p:cNvPr>
          <p:cNvSpPr txBox="1"/>
          <p:nvPr/>
        </p:nvSpPr>
        <p:spPr>
          <a:xfrm>
            <a:off x="6326555" y="4481944"/>
            <a:ext cx="286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Clustering (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군집화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D25068-BCE5-4372-A4FF-6028E39D6CA8}"/>
              </a:ext>
            </a:extLst>
          </p:cNvPr>
          <p:cNvSpPr txBox="1"/>
          <p:nvPr/>
        </p:nvSpPr>
        <p:spPr>
          <a:xfrm>
            <a:off x="6326555" y="5219391"/>
            <a:ext cx="286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Anomaly Detection (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이상 탐지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FB295319-E5A4-48CF-B159-E1F5DF4A039C}"/>
              </a:ext>
            </a:extLst>
          </p:cNvPr>
          <p:cNvCxnSpPr>
            <a:cxnSpLocks/>
            <a:stCxn id="7" idx="1"/>
            <a:endCxn id="3" idx="3"/>
          </p:cNvCxnSpPr>
          <p:nvPr/>
        </p:nvCxnSpPr>
        <p:spPr>
          <a:xfrm rot="10800000" flipV="1">
            <a:off x="5921431" y="2788045"/>
            <a:ext cx="405124" cy="368723"/>
          </a:xfrm>
          <a:prstGeom prst="bentConnector3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E149D9E4-B686-4784-AF4D-101E7CDC8CE2}"/>
              </a:ext>
            </a:extLst>
          </p:cNvPr>
          <p:cNvCxnSpPr>
            <a:cxnSpLocks/>
            <a:stCxn id="8" idx="1"/>
            <a:endCxn id="3" idx="3"/>
          </p:cNvCxnSpPr>
          <p:nvPr/>
        </p:nvCxnSpPr>
        <p:spPr>
          <a:xfrm rot="10800000">
            <a:off x="5921431" y="3156769"/>
            <a:ext cx="405124" cy="368724"/>
          </a:xfrm>
          <a:prstGeom prst="bentConnector3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2E445781-914B-4181-AF33-F1EE6FCFFC39}"/>
              </a:ext>
            </a:extLst>
          </p:cNvPr>
          <p:cNvCxnSpPr>
            <a:cxnSpLocks/>
            <a:stCxn id="9" idx="1"/>
            <a:endCxn id="4" idx="3"/>
          </p:cNvCxnSpPr>
          <p:nvPr/>
        </p:nvCxnSpPr>
        <p:spPr>
          <a:xfrm rot="10800000" flipV="1">
            <a:off x="5921431" y="4666610"/>
            <a:ext cx="405125" cy="368724"/>
          </a:xfrm>
          <a:prstGeom prst="bent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8B604850-ED88-4CAE-9A3B-92F2D921ACF2}"/>
              </a:ext>
            </a:extLst>
          </p:cNvPr>
          <p:cNvCxnSpPr>
            <a:cxnSpLocks/>
            <a:stCxn id="10" idx="1"/>
            <a:endCxn id="4" idx="3"/>
          </p:cNvCxnSpPr>
          <p:nvPr/>
        </p:nvCxnSpPr>
        <p:spPr>
          <a:xfrm rot="10800000">
            <a:off x="5921431" y="5035335"/>
            <a:ext cx="405125" cy="368723"/>
          </a:xfrm>
          <a:prstGeom prst="bent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2CDCF088-B4DC-4CA0-A29F-D1310A34202B}"/>
              </a:ext>
            </a:extLst>
          </p:cNvPr>
          <p:cNvCxnSpPr>
            <a:cxnSpLocks/>
            <a:stCxn id="3" idx="1"/>
            <a:endCxn id="4" idx="1"/>
          </p:cNvCxnSpPr>
          <p:nvPr/>
        </p:nvCxnSpPr>
        <p:spPr>
          <a:xfrm rot="10800000" flipV="1">
            <a:off x="2460572" y="3156768"/>
            <a:ext cx="1" cy="1878565"/>
          </a:xfrm>
          <a:prstGeom prst="bentConnector3">
            <a:avLst>
              <a:gd name="adj1" fmla="val 22860100000"/>
            </a:avLst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1A2D469-9AD0-4B22-8D0C-2A1EA8436E2B}"/>
              </a:ext>
            </a:extLst>
          </p:cNvPr>
          <p:cNvSpPr txBox="1"/>
          <p:nvPr/>
        </p:nvSpPr>
        <p:spPr>
          <a:xfrm>
            <a:off x="585117" y="1321975"/>
            <a:ext cx="10732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실제로는 더 다양한 분류와 정의가 있지만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,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집중적으로 봐야할 것만 정리해봤습니다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15564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13869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///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71494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13869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///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17172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13869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///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0512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71273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3 inflection point in AI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5075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#2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인간과 컴퓨터 체스대결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,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슈퍼컴퓨터 딥블루 승리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(1997)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956532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https://www.youtube.com/watch?v=DPDJ8GqvsG4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634E8C0-8EC4-4A39-988A-EDBBD69EE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2142339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2070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13869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///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791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71273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3 inflection point in AI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213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#3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알파고 쇼크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(2016)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861955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https://www.youtube.com/watch?v=sHtq_Kdv_So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1194B7C-492A-4F85-AE24-72983B8E8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848" y="2172748"/>
            <a:ext cx="6778305" cy="381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435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35080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AI Speaker</a:t>
            </a:r>
            <a:endParaRPr lang="ko-KR" altLang="en-US" sz="4400" dirty="0">
              <a:latin typeface="Soul 스케치" panose="02030903000000000000" pitchFamily="18" charset="-127"/>
              <a:ea typeface="Soul 스케치" panose="020309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8040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구글홈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vs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카카오미니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vs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클로바 퀴즈 대결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!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과연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1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위는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? ‘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전국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AI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스피커 자랑’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1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탄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(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주리를 틀어라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850734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https://www.youtube.com/watch?v=EBfOfylYfu0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3BC7F86-58A2-451A-91FA-A8E42EC16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503" y="1987666"/>
            <a:ext cx="7166994" cy="403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75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20489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AI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음성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4642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복원된 김구 선생 육성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…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진화하는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AI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기술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/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연합뉴스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TV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956532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https://www.youtube.com/watch?v=XIhROPp5GkA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92BC7D-228C-45B4-90D7-2EE1B624A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198" y="1993432"/>
            <a:ext cx="7007604" cy="394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141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21098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AI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알바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1006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파리바게트에 인공지능 계산대가 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??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기술력 무엇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.. /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후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..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인공지능 때문에 알바 </a:t>
            </a:r>
            <a:r>
              <a:rPr lang="ko-KR" altLang="en-US" dirty="0" err="1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짤렸습니다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 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알파고 부수고 </a:t>
            </a:r>
            <a:r>
              <a:rPr lang="ko-KR" altLang="en-US" dirty="0" err="1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러다이트</a:t>
            </a:r>
            <a:r>
              <a:rPr lang="ko-KR" altLang="en-US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운동 갑니다</a:t>
            </a:r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966150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https://www.youtube.com/watch?v=7RzM4BS-z6Y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F14EC1C-F6FA-45A3-9126-E46D0541E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949" y="2136570"/>
            <a:ext cx="6932103" cy="389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14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FA3ACA-EE20-4415-B575-FE0A096869EF}"/>
              </a:ext>
            </a:extLst>
          </p:cNvPr>
          <p:cNvSpPr txBox="1"/>
          <p:nvPr/>
        </p:nvSpPr>
        <p:spPr>
          <a:xfrm>
            <a:off x="225910" y="355002"/>
            <a:ext cx="20874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AI</a:t>
            </a:r>
            <a:r>
              <a:rPr lang="ko-KR" altLang="en-US" sz="4400" dirty="0">
                <a:latin typeface="Soul 스케치" panose="02030903000000000000" pitchFamily="18" charset="-127"/>
                <a:ea typeface="Soul 스케치" panose="02030903000000000000" pitchFamily="18" charset="-127"/>
              </a:rPr>
              <a:t> 로봇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17601-7F72-49A7-99DF-DF6C6B48789C}"/>
              </a:ext>
            </a:extLst>
          </p:cNvPr>
          <p:cNvSpPr txBox="1"/>
          <p:nvPr/>
        </p:nvSpPr>
        <p:spPr>
          <a:xfrm>
            <a:off x="585117" y="1321975"/>
            <a:ext cx="4003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- [Boston Dynamics] More Parkour Atlas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6C1C17-A44A-4031-AABF-393C1613B844}"/>
              </a:ext>
            </a:extLst>
          </p:cNvPr>
          <p:cNvSpPr txBox="1"/>
          <p:nvPr/>
        </p:nvSpPr>
        <p:spPr>
          <a:xfrm>
            <a:off x="225910" y="6318332"/>
            <a:ext cx="3966150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  <a:hlinkClick r:id="rId2"/>
              </a:rPr>
              <a:t>https://www.youtube.com/watch?v=_sBBaNYex3E</a:t>
            </a:r>
            <a:r>
              <a:rPr lang="en-US" altLang="ko-KR" sz="1400" dirty="0">
                <a:latin typeface="런닝맨 전소민체" panose="02000503000000020003" pitchFamily="2" charset="-127"/>
                <a:ea typeface="런닝맨 전소민체" panose="02000503000000020003" pitchFamily="2" charset="-127"/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EFF1B78-B146-4DB7-B7C7-016FCF4BB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033" y="2244053"/>
            <a:ext cx="6755934" cy="380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6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2854</TotalTime>
  <Words>1060</Words>
  <Application>Microsoft Office PowerPoint</Application>
  <PresentationFormat>와이드스크린</PresentationFormat>
  <Paragraphs>150</Paragraphs>
  <Slides>40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8" baseType="lpstr">
      <vt:lpstr>CookieRun Black</vt:lpstr>
      <vt:lpstr>Arial</vt:lpstr>
      <vt:lpstr>CookieRun Bold</vt:lpstr>
      <vt:lpstr>맑은 고딕</vt:lpstr>
      <vt:lpstr>Soul 스케치</vt:lpstr>
      <vt:lpstr>런닝맨 전소민체</vt:lpstr>
      <vt:lpstr>Soul 타이틀</vt:lpstr>
      <vt:lpstr>Office 테마</vt:lpstr>
      <vt:lpstr>AI / ML Overview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yw419</dc:creator>
  <cp:lastModifiedBy>재규 박</cp:lastModifiedBy>
  <cp:revision>81</cp:revision>
  <dcterms:created xsi:type="dcterms:W3CDTF">2019-11-16T09:30:13Z</dcterms:created>
  <dcterms:modified xsi:type="dcterms:W3CDTF">2020-01-08T16:02:58Z</dcterms:modified>
</cp:coreProperties>
</file>

<file path=docProps/thumbnail.jpeg>
</file>